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9753600" cy="7315200"/>
  <p:notesSz cx="6858000" cy="9144000"/>
  <p:embeddedFontLst>
    <p:embeddedFont>
      <p:font typeface="Sweet Apricot" charset="1" panose="00000000000000000000"/>
      <p:regular r:id="rId29"/>
    </p:embeddedFont>
    <p:embeddedFont>
      <p:font typeface="Clear Sans" charset="1" panose="020B0503030202020304"/>
      <p:regular r:id="rId30"/>
    </p:embeddedFont>
    <p:embeddedFont>
      <p:font typeface="Clear Sans Bold" charset="1" panose="020B0803030202020304"/>
      <p:regular r:id="rId31"/>
    </p:embeddedFont>
    <p:embeddedFont>
      <p:font typeface="Cocomat Pro Heavy" charset="1" panose="00000A00000000000000"/>
      <p:regular r:id="rId32"/>
    </p:embeddedFont>
    <p:embeddedFont>
      <p:font typeface="Cocomat Pro Bold" charset="1" panose="00000700000000000000"/>
      <p:regular r:id="rId33"/>
    </p:embeddedFont>
    <p:embeddedFont>
      <p:font typeface="Cocomat Pro"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embeddings/oleObject4.bin" Type="http://schemas.openxmlformats.org/officeDocument/2006/relationships/oleObject"/><Relationship Id="rId2" Target="../media/image9.png" Type="http://schemas.openxmlformats.org/officeDocument/2006/relationships/image"/><Relationship Id="rId3" Target="../media/image10.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embeddings/oleObject5.bin" Type="http://schemas.openxmlformats.org/officeDocument/2006/relationships/oleObject"/><Relationship Id="rId2" Target="../media/image18.png" Type="http://schemas.openxmlformats.org/officeDocument/2006/relationships/image"/><Relationship Id="rId3" Target="../media/image19.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embeddings/oleObject1.bin" Type="http://schemas.openxmlformats.org/officeDocument/2006/relationships/oleObject"/><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embeddings/oleObject2.bin" Type="http://schemas.openxmlformats.org/officeDocument/2006/relationships/oleObject"/><Relationship Id="rId2" Target="../media/image18.png" Type="http://schemas.openxmlformats.org/officeDocument/2006/relationships/image"/><Relationship Id="rId3" Target="../media/image19.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embeddings/oleObject3.bin" Type="http://schemas.openxmlformats.org/officeDocument/2006/relationships/oleObject"/><Relationship Id="rId12" Target="../media/image40.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2744562" y="165049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4">
              <a:alphaModFix amt="52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flipV="true">
            <a:off x="276141" y="5687963"/>
            <a:ext cx="9201319" cy="10800"/>
          </a:xfrm>
          <a:prstGeom prst="line">
            <a:avLst/>
          </a:prstGeom>
          <a:ln cap="rnd" w="19050">
            <a:solidFill>
              <a:srgbClr val="FFFFFF"/>
            </a:solidFill>
            <a:prstDash val="solid"/>
            <a:headEnd type="none" len="sm" w="sm"/>
            <a:tailEnd type="none" len="sm" w="sm"/>
          </a:ln>
        </p:spPr>
      </p:sp>
      <p:sp>
        <p:nvSpPr>
          <p:cNvPr name="AutoShape 7" id="7"/>
          <p:cNvSpPr/>
          <p:nvPr/>
        </p:nvSpPr>
        <p:spPr>
          <a:xfrm flipV="true">
            <a:off x="288733" y="6621941"/>
            <a:ext cx="9201319" cy="10800"/>
          </a:xfrm>
          <a:prstGeom prst="line">
            <a:avLst/>
          </a:prstGeom>
          <a:ln cap="rnd" w="19050">
            <a:solidFill>
              <a:srgbClr val="FFFFFF"/>
            </a:solidFill>
            <a:prstDash val="solid"/>
            <a:headEnd type="none" len="sm" w="sm"/>
            <a:tailEnd type="none" len="sm" w="sm"/>
          </a:ln>
        </p:spPr>
      </p:sp>
      <p:sp>
        <p:nvSpPr>
          <p:cNvPr name="AutoShape 8" id="8"/>
          <p:cNvSpPr/>
          <p:nvPr/>
        </p:nvSpPr>
        <p:spPr>
          <a:xfrm>
            <a:off x="4675902" y="5899025"/>
            <a:ext cx="0" cy="495157"/>
          </a:xfrm>
          <a:prstGeom prst="line">
            <a:avLst/>
          </a:prstGeom>
          <a:ln cap="rnd" w="19050">
            <a:solidFill>
              <a:srgbClr val="FFFFFF"/>
            </a:solidFill>
            <a:prstDash val="solid"/>
            <a:headEnd type="none" len="sm" w="sm"/>
            <a:tailEnd type="none" len="sm" w="sm"/>
          </a:ln>
        </p:spPr>
      </p:sp>
      <p:sp>
        <p:nvSpPr>
          <p:cNvPr name="Freeform 9" id="9"/>
          <p:cNvSpPr/>
          <p:nvPr/>
        </p:nvSpPr>
        <p:spPr>
          <a:xfrm flipH="false" flipV="false" rot="0">
            <a:off x="2956701" y="816137"/>
            <a:ext cx="3865382" cy="779316"/>
          </a:xfrm>
          <a:custGeom>
            <a:avLst/>
            <a:gdLst/>
            <a:ahLst/>
            <a:cxnLst/>
            <a:rect r="r" b="b" t="t" l="l"/>
            <a:pathLst>
              <a:path h="779316" w="3865382">
                <a:moveTo>
                  <a:pt x="0" y="0"/>
                </a:moveTo>
                <a:lnTo>
                  <a:pt x="3865382" y="0"/>
                </a:lnTo>
                <a:lnTo>
                  <a:pt x="3865382" y="779316"/>
                </a:lnTo>
                <a:lnTo>
                  <a:pt x="0" y="779316"/>
                </a:lnTo>
                <a:lnTo>
                  <a:pt x="0" y="0"/>
                </a:lnTo>
                <a:close/>
              </a:path>
            </a:pathLst>
          </a:custGeom>
          <a:blipFill>
            <a:blip r:embed="rId8"/>
            <a:stretch>
              <a:fillRect l="0" t="0" r="0" b="-23999"/>
            </a:stretch>
          </a:blipFill>
        </p:spPr>
      </p:sp>
      <p:sp>
        <p:nvSpPr>
          <p:cNvPr name="Freeform 10" id="10"/>
          <p:cNvSpPr/>
          <p:nvPr/>
        </p:nvSpPr>
        <p:spPr>
          <a:xfrm flipH="false" flipV="false" rot="0">
            <a:off x="2700662" y="2500328"/>
            <a:ext cx="4490782" cy="1600722"/>
          </a:xfrm>
          <a:custGeom>
            <a:avLst/>
            <a:gdLst/>
            <a:ahLst/>
            <a:cxnLst/>
            <a:rect r="r" b="b" t="t" l="l"/>
            <a:pathLst>
              <a:path h="1600722" w="4490782">
                <a:moveTo>
                  <a:pt x="0" y="0"/>
                </a:moveTo>
                <a:lnTo>
                  <a:pt x="4490782" y="0"/>
                </a:lnTo>
                <a:lnTo>
                  <a:pt x="4490782" y="1600722"/>
                </a:lnTo>
                <a:lnTo>
                  <a:pt x="0" y="1600722"/>
                </a:lnTo>
                <a:lnTo>
                  <a:pt x="0" y="0"/>
                </a:lnTo>
                <a:close/>
              </a:path>
            </a:pathLst>
          </a:custGeom>
          <a:blipFill>
            <a:blip r:embed="rId9"/>
            <a:stretch>
              <a:fillRect l="0" t="-87987" r="-661" b="-94416"/>
            </a:stretch>
          </a:blipFill>
        </p:spPr>
      </p:sp>
      <p:sp>
        <p:nvSpPr>
          <p:cNvPr name="TextBox 11" id="11"/>
          <p:cNvSpPr txBox="true"/>
          <p:nvPr/>
        </p:nvSpPr>
        <p:spPr>
          <a:xfrm rot="0">
            <a:off x="774848" y="4404404"/>
            <a:ext cx="8497213" cy="487774"/>
          </a:xfrm>
          <a:prstGeom prst="rect">
            <a:avLst/>
          </a:prstGeom>
        </p:spPr>
        <p:txBody>
          <a:bodyPr anchor="t" rtlCol="false" tIns="0" lIns="0" bIns="0" rIns="0">
            <a:spAutoFit/>
          </a:bodyPr>
          <a:lstStyle/>
          <a:p>
            <a:pPr algn="ctr">
              <a:lnSpc>
                <a:spcPts val="3671"/>
              </a:lnSpc>
            </a:pPr>
            <a:r>
              <a:rPr lang="en-US" sz="3635">
                <a:solidFill>
                  <a:srgbClr val="FFFFFF"/>
                </a:solidFill>
                <a:latin typeface="Sweet Apricot"/>
                <a:ea typeface="Sweet Apricot"/>
                <a:cs typeface="Sweet Apricot"/>
                <a:sym typeface="Sweet Apricot"/>
              </a:rPr>
              <a:t>Impulsa tu Pyme, Controla tu Futuro.</a:t>
            </a:r>
          </a:p>
        </p:txBody>
      </p:sp>
      <p:sp>
        <p:nvSpPr>
          <p:cNvPr name="TextBox 12" id="12"/>
          <p:cNvSpPr txBox="true"/>
          <p:nvPr/>
        </p:nvSpPr>
        <p:spPr>
          <a:xfrm rot="0">
            <a:off x="-796132" y="6058629"/>
            <a:ext cx="5367515" cy="213446"/>
          </a:xfrm>
          <a:prstGeom prst="rect">
            <a:avLst/>
          </a:prstGeom>
        </p:spPr>
        <p:txBody>
          <a:bodyPr anchor="t" rtlCol="false" tIns="0" lIns="0" bIns="0" rIns="0">
            <a:spAutoFit/>
          </a:bodyPr>
          <a:lstStyle/>
          <a:p>
            <a:pPr algn="r">
              <a:lnSpc>
                <a:spcPts val="1687"/>
              </a:lnSpc>
            </a:pPr>
            <a:r>
              <a:rPr lang="en-US" sz="1670">
                <a:solidFill>
                  <a:srgbClr val="FFFFFF"/>
                </a:solidFill>
                <a:latin typeface="Clear Sans"/>
                <a:ea typeface="Clear Sans"/>
                <a:cs typeface="Clear Sans"/>
                <a:sym typeface="Clear Sans"/>
              </a:rPr>
              <a:t>FASE 1</a:t>
            </a:r>
          </a:p>
        </p:txBody>
      </p:sp>
      <p:sp>
        <p:nvSpPr>
          <p:cNvPr name="TextBox 13" id="13"/>
          <p:cNvSpPr txBox="true"/>
          <p:nvPr/>
        </p:nvSpPr>
        <p:spPr>
          <a:xfrm rot="0">
            <a:off x="4876800" y="5813063"/>
            <a:ext cx="3552937" cy="304981"/>
          </a:xfrm>
          <a:prstGeom prst="rect">
            <a:avLst/>
          </a:prstGeom>
        </p:spPr>
        <p:txBody>
          <a:bodyPr anchor="t" rtlCol="false" tIns="0" lIns="0" bIns="0" rIns="0">
            <a:spAutoFit/>
          </a:bodyPr>
          <a:lstStyle/>
          <a:p>
            <a:pPr algn="just">
              <a:lnSpc>
                <a:spcPts val="1212"/>
              </a:lnSpc>
            </a:pPr>
            <a:r>
              <a:rPr lang="en-US" b="true" sz="1200">
                <a:solidFill>
                  <a:srgbClr val="FFFFFF"/>
                </a:solidFill>
                <a:latin typeface="Clear Sans Bold"/>
                <a:ea typeface="Clear Sans Bold"/>
                <a:cs typeface="Clear Sans Bold"/>
                <a:sym typeface="Clear Sans Bold"/>
              </a:rPr>
              <a:t>Profesor</a:t>
            </a:r>
          </a:p>
          <a:p>
            <a:pPr algn="just">
              <a:lnSpc>
                <a:spcPts val="1195"/>
              </a:lnSpc>
            </a:pPr>
            <a:r>
              <a:rPr lang="en-US" sz="1183">
                <a:solidFill>
                  <a:srgbClr val="FFFFFF"/>
                </a:solidFill>
                <a:latin typeface="Clear Sans"/>
                <a:ea typeface="Clear Sans"/>
                <a:cs typeface="Clear Sans"/>
                <a:sym typeface="Clear Sans"/>
              </a:rPr>
              <a:t>Fernando Herrera</a:t>
            </a:r>
          </a:p>
        </p:txBody>
      </p:sp>
      <p:sp>
        <p:nvSpPr>
          <p:cNvPr name="TextBox 14" id="14"/>
          <p:cNvSpPr txBox="true"/>
          <p:nvPr/>
        </p:nvSpPr>
        <p:spPr>
          <a:xfrm rot="0">
            <a:off x="4889392" y="6384964"/>
            <a:ext cx="1763876" cy="141727"/>
          </a:xfrm>
          <a:prstGeom prst="rect">
            <a:avLst/>
          </a:prstGeom>
        </p:spPr>
        <p:txBody>
          <a:bodyPr anchor="t" rtlCol="false" tIns="0" lIns="0" bIns="0" rIns="0">
            <a:spAutoFit/>
          </a:bodyPr>
          <a:lstStyle/>
          <a:p>
            <a:pPr algn="l">
              <a:lnSpc>
                <a:spcPts val="1195"/>
              </a:lnSpc>
            </a:pPr>
            <a:r>
              <a:rPr lang="en-US" sz="1183">
                <a:solidFill>
                  <a:srgbClr val="FFFFFF"/>
                </a:solidFill>
                <a:latin typeface="Clear Sans"/>
                <a:ea typeface="Clear Sans"/>
                <a:cs typeface="Clear Sans"/>
                <a:sym typeface="Clear Sans"/>
              </a:rPr>
              <a:t>Hernan Cabezas</a:t>
            </a:r>
          </a:p>
        </p:txBody>
      </p:sp>
      <p:sp>
        <p:nvSpPr>
          <p:cNvPr name="TextBox 15" id="15"/>
          <p:cNvSpPr txBox="true"/>
          <p:nvPr/>
        </p:nvSpPr>
        <p:spPr>
          <a:xfrm rot="0">
            <a:off x="6139882" y="6384964"/>
            <a:ext cx="1763876" cy="141727"/>
          </a:xfrm>
          <a:prstGeom prst="rect">
            <a:avLst/>
          </a:prstGeom>
        </p:spPr>
        <p:txBody>
          <a:bodyPr anchor="t" rtlCol="false" tIns="0" lIns="0" bIns="0" rIns="0">
            <a:spAutoFit/>
          </a:bodyPr>
          <a:lstStyle/>
          <a:p>
            <a:pPr algn="l">
              <a:lnSpc>
                <a:spcPts val="1195"/>
              </a:lnSpc>
            </a:pPr>
            <a:r>
              <a:rPr lang="en-US" sz="1183">
                <a:solidFill>
                  <a:srgbClr val="FFFFFF"/>
                </a:solidFill>
                <a:latin typeface="Clear Sans"/>
                <a:ea typeface="Clear Sans"/>
                <a:cs typeface="Clear Sans"/>
                <a:sym typeface="Clear Sans"/>
              </a:rPr>
              <a:t>Gricel Sanchez</a:t>
            </a:r>
          </a:p>
        </p:txBody>
      </p:sp>
      <p:sp>
        <p:nvSpPr>
          <p:cNvPr name="TextBox 16" id="16"/>
          <p:cNvSpPr txBox="true"/>
          <p:nvPr/>
        </p:nvSpPr>
        <p:spPr>
          <a:xfrm rot="0">
            <a:off x="4876800" y="6137094"/>
            <a:ext cx="1763876" cy="162306"/>
          </a:xfrm>
          <a:prstGeom prst="rect">
            <a:avLst/>
          </a:prstGeom>
        </p:spPr>
        <p:txBody>
          <a:bodyPr anchor="t" rtlCol="false" tIns="0" lIns="0" bIns="0" rIns="0">
            <a:spAutoFit/>
          </a:bodyPr>
          <a:lstStyle/>
          <a:p>
            <a:pPr algn="l">
              <a:lnSpc>
                <a:spcPts val="1212"/>
              </a:lnSpc>
            </a:pPr>
            <a:r>
              <a:rPr lang="en-US" b="true" sz="1200">
                <a:solidFill>
                  <a:srgbClr val="FFFFFF"/>
                </a:solidFill>
                <a:latin typeface="Clear Sans Bold"/>
                <a:ea typeface="Clear Sans Bold"/>
                <a:cs typeface="Clear Sans Bold"/>
                <a:sym typeface="Clear Sans Bold"/>
              </a:rPr>
              <a:t>Estudiantes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TextBox 2" id="2"/>
          <p:cNvSpPr txBox="true"/>
          <p:nvPr/>
        </p:nvSpPr>
        <p:spPr>
          <a:xfrm rot="0">
            <a:off x="731520" y="437287"/>
            <a:ext cx="2020503" cy="450102"/>
          </a:xfrm>
          <a:prstGeom prst="rect">
            <a:avLst/>
          </a:prstGeom>
        </p:spPr>
        <p:txBody>
          <a:bodyPr anchor="t" rtlCol="false" tIns="0" lIns="0" bIns="0" rIns="0">
            <a:spAutoFit/>
          </a:bodyPr>
          <a:lstStyle/>
          <a:p>
            <a:pPr algn="l" marL="0" indent="0" lvl="0">
              <a:lnSpc>
                <a:spcPts val="3211"/>
              </a:lnSpc>
              <a:spcBef>
                <a:spcPct val="0"/>
              </a:spcBef>
            </a:pPr>
            <a:r>
              <a:rPr lang="en-US" b="true" sz="3179">
                <a:solidFill>
                  <a:srgbClr val="FFFFFF"/>
                </a:solidFill>
                <a:latin typeface="Cocomat Pro Heavy"/>
                <a:ea typeface="Cocomat Pro Heavy"/>
                <a:cs typeface="Cocomat Pro Heavy"/>
                <a:sym typeface="Cocomat Pro Heavy"/>
              </a:rPr>
              <a:t>RIESGOS</a:t>
            </a:r>
          </a:p>
        </p:txBody>
      </p:sp>
      <p:sp>
        <p:nvSpPr>
          <p:cNvPr name="Freeform 3" id="3"/>
          <p:cNvSpPr/>
          <p:nvPr/>
        </p:nvSpPr>
        <p:spPr>
          <a:xfrm flipH="false" flipV="false" rot="0">
            <a:off x="-2744562" y="165049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graphicFrame>
        <p:nvGraphicFramePr>
          <p:cNvPr name="Object 7" id="7"/>
          <p:cNvGraphicFramePr/>
          <p:nvPr/>
        </p:nvGraphicFramePr>
        <p:xfrm>
          <a:off x="977372" y="887388"/>
          <a:ext cx="7286625" cy="6705600"/>
        </p:xfrm>
        <a:graphic>
          <a:graphicData uri="http://schemas.openxmlformats.org/presentationml/2006/ole">
            <p:oleObj imgW="8737600" imgH="8153400" r:id="rId11" progId="Excel.Sheet.12" name="Worksheet">
              <p:embed/>
              <p:pic>
                <p:nvPicPr>
                  <p:cNvPr name="" id="0"/>
                  <p:cNvPicPr/>
                  <p:nvPr/>
                </p:nvPicPr>
                <p:blipFill>
                  <a:blip r:embed="rId10"/>
                  <a:stretch>
                    <a:fillRect/>
                  </a:stretch>
                </p:blipFill>
                <p:spPr>
                  <a:xfrm>
                    <a:off x="1270000" y="1270000"/>
                    <a:ext cx="1270000" cy="1270000"/>
                  </a:xfrm>
                  <a:prstGeom prst="rect"/>
                </p:spPr>
              </p:pic>
            </p:oleObj>
          </a:graphicData>
        </a:graphic>
      </p:graphicFrame>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44562" y="165049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111210" y="2581883"/>
            <a:ext cx="4520504" cy="4520504"/>
          </a:xfrm>
          <a:custGeom>
            <a:avLst/>
            <a:gdLst/>
            <a:ahLst/>
            <a:cxnLst/>
            <a:rect r="r" b="b" t="t" l="l"/>
            <a:pathLst>
              <a:path h="4520504" w="4520504">
                <a:moveTo>
                  <a:pt x="0" y="0"/>
                </a:moveTo>
                <a:lnTo>
                  <a:pt x="4520503" y="0"/>
                </a:lnTo>
                <a:lnTo>
                  <a:pt x="4520503" y="4520503"/>
                </a:lnTo>
                <a:lnTo>
                  <a:pt x="0" y="4520503"/>
                </a:lnTo>
                <a:lnTo>
                  <a:pt x="0" y="0"/>
                </a:lnTo>
                <a:close/>
              </a:path>
            </a:pathLst>
          </a:custGeom>
          <a:blipFill>
            <a:blip r:embed="rId10"/>
            <a:stretch>
              <a:fillRect l="0" t="0" r="0" b="0"/>
            </a:stretch>
          </a:blipFill>
        </p:spPr>
      </p:sp>
      <p:sp>
        <p:nvSpPr>
          <p:cNvPr name="Freeform 7" id="7"/>
          <p:cNvSpPr/>
          <p:nvPr/>
        </p:nvSpPr>
        <p:spPr>
          <a:xfrm flipH="false" flipV="false" rot="0">
            <a:off x="453104" y="1045189"/>
            <a:ext cx="4520504" cy="4520504"/>
          </a:xfrm>
          <a:custGeom>
            <a:avLst/>
            <a:gdLst/>
            <a:ahLst/>
            <a:cxnLst/>
            <a:rect r="r" b="b" t="t" l="l"/>
            <a:pathLst>
              <a:path h="4520504" w="4520504">
                <a:moveTo>
                  <a:pt x="0" y="0"/>
                </a:moveTo>
                <a:lnTo>
                  <a:pt x="4520504" y="0"/>
                </a:lnTo>
                <a:lnTo>
                  <a:pt x="4520504" y="4520504"/>
                </a:lnTo>
                <a:lnTo>
                  <a:pt x="0" y="4520504"/>
                </a:lnTo>
                <a:lnTo>
                  <a:pt x="0" y="0"/>
                </a:lnTo>
                <a:close/>
              </a:path>
            </a:pathLst>
          </a:custGeom>
          <a:blipFill>
            <a:blip r:embed="rId11"/>
            <a:stretch>
              <a:fillRect l="0" t="0" r="0" b="0"/>
            </a:stretch>
          </a:blipFill>
        </p:spPr>
      </p:sp>
      <p:sp>
        <p:nvSpPr>
          <p:cNvPr name="TextBox 8" id="8"/>
          <p:cNvSpPr txBox="true"/>
          <p:nvPr/>
        </p:nvSpPr>
        <p:spPr>
          <a:xfrm rot="0">
            <a:off x="731520" y="248140"/>
            <a:ext cx="4555939" cy="483380"/>
          </a:xfrm>
          <a:prstGeom prst="rect">
            <a:avLst/>
          </a:prstGeom>
        </p:spPr>
        <p:txBody>
          <a:bodyPr anchor="t" rtlCol="false" tIns="0" lIns="0" bIns="0" rIns="0">
            <a:spAutoFit/>
          </a:bodyPr>
          <a:lstStyle/>
          <a:p>
            <a:pPr algn="l" marL="0" indent="0" lvl="0">
              <a:lnSpc>
                <a:spcPts val="3555"/>
              </a:lnSpc>
              <a:spcBef>
                <a:spcPct val="0"/>
              </a:spcBef>
            </a:pPr>
            <a:r>
              <a:rPr lang="en-US" b="true" sz="3520">
                <a:solidFill>
                  <a:srgbClr val="005F73"/>
                </a:solidFill>
                <a:latin typeface="Cocomat Pro Heavy"/>
                <a:ea typeface="Cocomat Pro Heavy"/>
                <a:cs typeface="Cocomat Pro Heavy"/>
                <a:sym typeface="Cocomat Pro Heavy"/>
              </a:rPr>
              <a:t>ARQUITECTURAS</a:t>
            </a:r>
          </a:p>
        </p:txBody>
      </p:sp>
      <p:sp>
        <p:nvSpPr>
          <p:cNvPr name="TextBox 9" id="9"/>
          <p:cNvSpPr txBox="true"/>
          <p:nvPr/>
        </p:nvSpPr>
        <p:spPr>
          <a:xfrm rot="0">
            <a:off x="1696800" y="5426560"/>
            <a:ext cx="2033111" cy="259215"/>
          </a:xfrm>
          <a:prstGeom prst="rect">
            <a:avLst/>
          </a:prstGeom>
        </p:spPr>
        <p:txBody>
          <a:bodyPr anchor="t" rtlCol="false" tIns="0" lIns="0" bIns="0" rIns="0">
            <a:spAutoFit/>
          </a:bodyPr>
          <a:lstStyle/>
          <a:p>
            <a:pPr algn="l">
              <a:lnSpc>
                <a:spcPts val="1911"/>
              </a:lnSpc>
            </a:pPr>
            <a:r>
              <a:rPr lang="en-US" b="true" sz="1606" strike="noStrike" u="none">
                <a:solidFill>
                  <a:srgbClr val="005F73"/>
                </a:solidFill>
                <a:latin typeface="Cocomat Pro Bold"/>
                <a:ea typeface="Cocomat Pro Bold"/>
                <a:cs typeface="Cocomat Pro Bold"/>
                <a:sym typeface="Cocomat Pro Bold"/>
              </a:rPr>
              <a:t>Arquitectura Técnica</a:t>
            </a:r>
          </a:p>
        </p:txBody>
      </p:sp>
      <p:sp>
        <p:nvSpPr>
          <p:cNvPr name="TextBox 10" id="10"/>
          <p:cNvSpPr txBox="true"/>
          <p:nvPr/>
        </p:nvSpPr>
        <p:spPr>
          <a:xfrm rot="0">
            <a:off x="5381213" y="2199901"/>
            <a:ext cx="1990249" cy="259215"/>
          </a:xfrm>
          <a:prstGeom prst="rect">
            <a:avLst/>
          </a:prstGeom>
        </p:spPr>
        <p:txBody>
          <a:bodyPr anchor="t" rtlCol="false" tIns="0" lIns="0" bIns="0" rIns="0">
            <a:spAutoFit/>
          </a:bodyPr>
          <a:lstStyle/>
          <a:p>
            <a:pPr algn="l" marL="0" indent="0" lvl="1">
              <a:lnSpc>
                <a:spcPts val="1911"/>
              </a:lnSpc>
              <a:spcBef>
                <a:spcPct val="0"/>
              </a:spcBef>
            </a:pPr>
            <a:r>
              <a:rPr lang="en-US" b="true" sz="1606" strike="noStrike" u="none">
                <a:solidFill>
                  <a:srgbClr val="005F73"/>
                </a:solidFill>
                <a:latin typeface="Cocomat Pro Bold"/>
                <a:ea typeface="Cocomat Pro Bold"/>
                <a:cs typeface="Cocomat Pro Bold"/>
                <a:sym typeface="Cocomat Pro Bold"/>
              </a:rPr>
              <a:t>Estructura de Datos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316527"/>
            <a:ext cx="5771246" cy="414993"/>
          </a:xfrm>
          <a:prstGeom prst="rect">
            <a:avLst/>
          </a:prstGeom>
        </p:spPr>
        <p:txBody>
          <a:bodyPr anchor="t" rtlCol="false" tIns="0" lIns="0" bIns="0" rIns="0">
            <a:spAutoFit/>
          </a:bodyPr>
          <a:lstStyle/>
          <a:p>
            <a:pPr algn="l" marL="0" indent="0" lvl="0">
              <a:lnSpc>
                <a:spcPts val="2963"/>
              </a:lnSpc>
              <a:spcBef>
                <a:spcPct val="0"/>
              </a:spcBef>
            </a:pPr>
            <a:r>
              <a:rPr lang="en-US" b="true" sz="2934">
                <a:solidFill>
                  <a:srgbClr val="2C788D"/>
                </a:solidFill>
                <a:latin typeface="Cocomat Pro Heavy"/>
                <a:ea typeface="Cocomat Pro Heavy"/>
                <a:cs typeface="Cocomat Pro Heavy"/>
                <a:sym typeface="Cocomat Pro Heavy"/>
              </a:rPr>
              <a:t>CRITERIOS DE ACEPTACIÓN.</a:t>
            </a:r>
          </a:p>
        </p:txBody>
      </p:sp>
      <p:sp>
        <p:nvSpPr>
          <p:cNvPr name="Freeform 3" id="3"/>
          <p:cNvSpPr/>
          <p:nvPr/>
        </p:nvSpPr>
        <p:spPr>
          <a:xfrm flipH="false" flipV="false" rot="0">
            <a:off x="-2744562" y="165049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graphicFrame>
        <p:nvGraphicFramePr>
          <p:cNvPr name="Object 7" id="7"/>
          <p:cNvGraphicFramePr/>
          <p:nvPr/>
        </p:nvGraphicFramePr>
        <p:xfrm>
          <a:off x="240770" y="944628"/>
          <a:ext cx="10506075" cy="6286500"/>
        </p:xfrm>
        <a:graphic>
          <a:graphicData uri="http://schemas.openxmlformats.org/presentationml/2006/ole">
            <p:oleObj imgW="12611100" imgH="8382000" r:id="rId11" progId="Excel.Sheet.12" name="Worksheet">
              <p:embed/>
              <p:pic>
                <p:nvPicPr>
                  <p:cNvPr name="" id="0"/>
                  <p:cNvPicPr/>
                  <p:nvPr/>
                </p:nvPicPr>
                <p:blipFill>
                  <a:blip r:embed="rId10"/>
                  <a:stretch>
                    <a:fillRect/>
                  </a:stretch>
                </p:blipFill>
                <p:spPr>
                  <a:xfrm>
                    <a:off x="1270000" y="1270000"/>
                    <a:ext cx="1270000" cy="1270000"/>
                  </a:xfrm>
                  <a:prstGeom prst="rect"/>
                </p:spPr>
              </p:pic>
            </p:oleObj>
          </a:graphicData>
        </a:graphic>
      </p:graphicFrame>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3023750" y="-323155"/>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9473" y="3249235"/>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21347" y="1467602"/>
            <a:ext cx="7310906" cy="5364377"/>
          </a:xfrm>
          <a:custGeom>
            <a:avLst/>
            <a:gdLst/>
            <a:ahLst/>
            <a:cxnLst/>
            <a:rect r="r" b="b" t="t" l="l"/>
            <a:pathLst>
              <a:path h="5364377" w="7310906">
                <a:moveTo>
                  <a:pt x="0" y="0"/>
                </a:moveTo>
                <a:lnTo>
                  <a:pt x="7310906" y="0"/>
                </a:lnTo>
                <a:lnTo>
                  <a:pt x="7310906" y="5364377"/>
                </a:lnTo>
                <a:lnTo>
                  <a:pt x="0" y="5364377"/>
                </a:lnTo>
                <a:lnTo>
                  <a:pt x="0" y="0"/>
                </a:lnTo>
                <a:close/>
              </a:path>
            </a:pathLst>
          </a:custGeom>
          <a:blipFill>
            <a:blip r:embed="rId10"/>
            <a:stretch>
              <a:fillRect l="0" t="0" r="0" b="0"/>
            </a:stretch>
          </a:blipFill>
        </p:spPr>
      </p:sp>
      <p:sp>
        <p:nvSpPr>
          <p:cNvPr name="TextBox 7" id="7"/>
          <p:cNvSpPr txBox="true"/>
          <p:nvPr/>
        </p:nvSpPr>
        <p:spPr>
          <a:xfrm rot="0">
            <a:off x="731520" y="479509"/>
            <a:ext cx="3025943" cy="561172"/>
          </a:xfrm>
          <a:prstGeom prst="rect">
            <a:avLst/>
          </a:prstGeom>
        </p:spPr>
        <p:txBody>
          <a:bodyPr anchor="t" rtlCol="false" tIns="0" lIns="0" bIns="0" rIns="0">
            <a:spAutoFit/>
          </a:bodyPr>
          <a:lstStyle/>
          <a:p>
            <a:pPr algn="l" marL="0" indent="0" lvl="0">
              <a:lnSpc>
                <a:spcPts val="4067"/>
              </a:lnSpc>
              <a:spcBef>
                <a:spcPct val="0"/>
              </a:spcBef>
            </a:pPr>
            <a:r>
              <a:rPr lang="en-US" b="true" sz="4027">
                <a:solidFill>
                  <a:srgbClr val="FFFFFF"/>
                </a:solidFill>
                <a:latin typeface="Cocomat Pro Heavy"/>
                <a:ea typeface="Cocomat Pro Heavy"/>
                <a:cs typeface="Cocomat Pro Heavy"/>
                <a:sym typeface="Cocomat Pro Heavy"/>
              </a:rPr>
              <a:t>MAQUETA</a:t>
            </a:r>
          </a:p>
        </p:txBody>
      </p:sp>
      <p:sp>
        <p:nvSpPr>
          <p:cNvPr name="TextBox 8" id="8"/>
          <p:cNvSpPr txBox="true"/>
          <p:nvPr/>
        </p:nvSpPr>
        <p:spPr>
          <a:xfrm rot="0">
            <a:off x="734002" y="1113137"/>
            <a:ext cx="8288078" cy="259215"/>
          </a:xfrm>
          <a:prstGeom prst="rect">
            <a:avLst/>
          </a:prstGeom>
        </p:spPr>
        <p:txBody>
          <a:bodyPr anchor="t" rtlCol="false" tIns="0" lIns="0" bIns="0" rIns="0">
            <a:spAutoFit/>
          </a:bodyPr>
          <a:lstStyle/>
          <a:p>
            <a:pPr algn="l" marL="346882" indent="-173441" lvl="1">
              <a:lnSpc>
                <a:spcPts val="1911"/>
              </a:lnSpc>
              <a:buFont typeface="Arial"/>
              <a:buChar char="•"/>
            </a:pPr>
            <a:r>
              <a:rPr lang="en-US" sz="1606">
                <a:solidFill>
                  <a:srgbClr val="FFFFFF"/>
                </a:solidFill>
                <a:latin typeface="Cocomat Pro"/>
                <a:ea typeface="Cocomat Pro"/>
                <a:cs typeface="Cocomat Pro"/>
                <a:sym typeface="Cocomat Pro"/>
              </a:rPr>
              <a:t>Pagina de inicio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3023750" y="-323155"/>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9473" y="3249235"/>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8640" y="1175005"/>
            <a:ext cx="5240306" cy="2482595"/>
          </a:xfrm>
          <a:custGeom>
            <a:avLst/>
            <a:gdLst/>
            <a:ahLst/>
            <a:cxnLst/>
            <a:rect r="r" b="b" t="t" l="l"/>
            <a:pathLst>
              <a:path h="2482595" w="5240306">
                <a:moveTo>
                  <a:pt x="0" y="0"/>
                </a:moveTo>
                <a:lnTo>
                  <a:pt x="5240306" y="0"/>
                </a:lnTo>
                <a:lnTo>
                  <a:pt x="5240306" y="2482595"/>
                </a:lnTo>
                <a:lnTo>
                  <a:pt x="0" y="2482595"/>
                </a:lnTo>
                <a:lnTo>
                  <a:pt x="0" y="0"/>
                </a:lnTo>
                <a:close/>
              </a:path>
            </a:pathLst>
          </a:custGeom>
          <a:blipFill>
            <a:blip r:embed="rId10"/>
            <a:stretch>
              <a:fillRect l="0" t="0" r="0" b="0"/>
            </a:stretch>
          </a:blipFill>
        </p:spPr>
      </p:sp>
      <p:sp>
        <p:nvSpPr>
          <p:cNvPr name="Freeform 7" id="7"/>
          <p:cNvSpPr/>
          <p:nvPr/>
        </p:nvSpPr>
        <p:spPr>
          <a:xfrm flipH="false" flipV="false" rot="0">
            <a:off x="3244722" y="4017931"/>
            <a:ext cx="6027338" cy="2855451"/>
          </a:xfrm>
          <a:custGeom>
            <a:avLst/>
            <a:gdLst/>
            <a:ahLst/>
            <a:cxnLst/>
            <a:rect r="r" b="b" t="t" l="l"/>
            <a:pathLst>
              <a:path h="2855451" w="6027338">
                <a:moveTo>
                  <a:pt x="0" y="0"/>
                </a:moveTo>
                <a:lnTo>
                  <a:pt x="6027339" y="0"/>
                </a:lnTo>
                <a:lnTo>
                  <a:pt x="6027339" y="2855451"/>
                </a:lnTo>
                <a:lnTo>
                  <a:pt x="0" y="2855451"/>
                </a:lnTo>
                <a:lnTo>
                  <a:pt x="0" y="0"/>
                </a:lnTo>
                <a:close/>
              </a:path>
            </a:pathLst>
          </a:custGeom>
          <a:blipFill>
            <a:blip r:embed="rId11"/>
            <a:stretch>
              <a:fillRect l="0" t="0" r="0" b="0"/>
            </a:stretch>
          </a:blipFill>
        </p:spPr>
      </p:sp>
      <p:sp>
        <p:nvSpPr>
          <p:cNvPr name="TextBox 8" id="8"/>
          <p:cNvSpPr txBox="true"/>
          <p:nvPr/>
        </p:nvSpPr>
        <p:spPr>
          <a:xfrm rot="0">
            <a:off x="731520" y="479509"/>
            <a:ext cx="8208562" cy="562915"/>
          </a:xfrm>
          <a:prstGeom prst="rect">
            <a:avLst/>
          </a:prstGeom>
        </p:spPr>
        <p:txBody>
          <a:bodyPr anchor="t" rtlCol="false" tIns="0" lIns="0" bIns="0" rIns="0">
            <a:spAutoFit/>
          </a:bodyPr>
          <a:lstStyle/>
          <a:p>
            <a:pPr algn="l" marL="0" indent="0" lvl="0">
              <a:lnSpc>
                <a:spcPts val="4067"/>
              </a:lnSpc>
              <a:spcBef>
                <a:spcPct val="0"/>
              </a:spcBef>
            </a:pPr>
            <a:r>
              <a:rPr lang="en-US" b="true" sz="4027">
                <a:solidFill>
                  <a:srgbClr val="FFFFFF"/>
                </a:solidFill>
                <a:latin typeface="Cocomat Pro Heavy"/>
                <a:ea typeface="Cocomat Pro Heavy"/>
                <a:cs typeface="Cocomat Pro Heavy"/>
                <a:sym typeface="Cocomat Pro Heavy"/>
              </a:rPr>
              <a:t>MODULO PUNTO DE VENTA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3023750" y="-323155"/>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9473" y="3249235"/>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72555" y="1125054"/>
            <a:ext cx="6027338" cy="2810246"/>
          </a:xfrm>
          <a:custGeom>
            <a:avLst/>
            <a:gdLst/>
            <a:ahLst/>
            <a:cxnLst/>
            <a:rect r="r" b="b" t="t" l="l"/>
            <a:pathLst>
              <a:path h="2810246" w="6027338">
                <a:moveTo>
                  <a:pt x="0" y="0"/>
                </a:moveTo>
                <a:lnTo>
                  <a:pt x="6027338" y="0"/>
                </a:lnTo>
                <a:lnTo>
                  <a:pt x="6027338" y="2810247"/>
                </a:lnTo>
                <a:lnTo>
                  <a:pt x="0" y="2810247"/>
                </a:lnTo>
                <a:lnTo>
                  <a:pt x="0" y="0"/>
                </a:lnTo>
                <a:close/>
              </a:path>
            </a:pathLst>
          </a:custGeom>
          <a:blipFill>
            <a:blip r:embed="rId10"/>
            <a:stretch>
              <a:fillRect l="0" t="0" r="0" b="0"/>
            </a:stretch>
          </a:blipFill>
        </p:spPr>
      </p:sp>
      <p:sp>
        <p:nvSpPr>
          <p:cNvPr name="Freeform 7" id="7"/>
          <p:cNvSpPr/>
          <p:nvPr/>
        </p:nvSpPr>
        <p:spPr>
          <a:xfrm flipH="false" flipV="false" rot="0">
            <a:off x="3386224" y="4144691"/>
            <a:ext cx="6027338" cy="2855451"/>
          </a:xfrm>
          <a:custGeom>
            <a:avLst/>
            <a:gdLst/>
            <a:ahLst/>
            <a:cxnLst/>
            <a:rect r="r" b="b" t="t" l="l"/>
            <a:pathLst>
              <a:path h="2855451" w="6027338">
                <a:moveTo>
                  <a:pt x="0" y="0"/>
                </a:moveTo>
                <a:lnTo>
                  <a:pt x="6027338" y="0"/>
                </a:lnTo>
                <a:lnTo>
                  <a:pt x="6027338" y="2855452"/>
                </a:lnTo>
                <a:lnTo>
                  <a:pt x="0" y="2855452"/>
                </a:lnTo>
                <a:lnTo>
                  <a:pt x="0" y="0"/>
                </a:lnTo>
                <a:close/>
              </a:path>
            </a:pathLst>
          </a:custGeom>
          <a:blipFill>
            <a:blip r:embed="rId11"/>
            <a:stretch>
              <a:fillRect l="0" t="0" r="0" b="0"/>
            </a:stretch>
          </a:blipFill>
        </p:spPr>
      </p:sp>
      <p:sp>
        <p:nvSpPr>
          <p:cNvPr name="TextBox 8" id="8"/>
          <p:cNvSpPr txBox="true"/>
          <p:nvPr/>
        </p:nvSpPr>
        <p:spPr>
          <a:xfrm rot="0">
            <a:off x="731520" y="479509"/>
            <a:ext cx="8208562" cy="562915"/>
          </a:xfrm>
          <a:prstGeom prst="rect">
            <a:avLst/>
          </a:prstGeom>
        </p:spPr>
        <p:txBody>
          <a:bodyPr anchor="t" rtlCol="false" tIns="0" lIns="0" bIns="0" rIns="0">
            <a:spAutoFit/>
          </a:bodyPr>
          <a:lstStyle/>
          <a:p>
            <a:pPr algn="l" marL="0" indent="0" lvl="0">
              <a:lnSpc>
                <a:spcPts val="4067"/>
              </a:lnSpc>
              <a:spcBef>
                <a:spcPct val="0"/>
              </a:spcBef>
            </a:pPr>
            <a:r>
              <a:rPr lang="en-US" b="true" sz="4027">
                <a:solidFill>
                  <a:srgbClr val="FFFFFF"/>
                </a:solidFill>
                <a:latin typeface="Cocomat Pro Heavy"/>
                <a:ea typeface="Cocomat Pro Heavy"/>
                <a:cs typeface="Cocomat Pro Heavy"/>
                <a:sym typeface="Cocomat Pro Heavy"/>
              </a:rPr>
              <a:t>MODULO INVENTARIO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3023750" y="-323155"/>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9473" y="3249235"/>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78193" y="1684652"/>
            <a:ext cx="7515215" cy="4584281"/>
          </a:xfrm>
          <a:custGeom>
            <a:avLst/>
            <a:gdLst/>
            <a:ahLst/>
            <a:cxnLst/>
            <a:rect r="r" b="b" t="t" l="l"/>
            <a:pathLst>
              <a:path h="4584281" w="7515215">
                <a:moveTo>
                  <a:pt x="0" y="0"/>
                </a:moveTo>
                <a:lnTo>
                  <a:pt x="7515216" y="0"/>
                </a:lnTo>
                <a:lnTo>
                  <a:pt x="7515216" y="4584282"/>
                </a:lnTo>
                <a:lnTo>
                  <a:pt x="0" y="4584282"/>
                </a:lnTo>
                <a:lnTo>
                  <a:pt x="0" y="0"/>
                </a:lnTo>
                <a:close/>
              </a:path>
            </a:pathLst>
          </a:custGeom>
          <a:blipFill>
            <a:blip r:embed="rId10"/>
            <a:stretch>
              <a:fillRect l="0" t="0" r="0" b="0"/>
            </a:stretch>
          </a:blipFill>
        </p:spPr>
      </p:sp>
      <p:sp>
        <p:nvSpPr>
          <p:cNvPr name="TextBox 7" id="7"/>
          <p:cNvSpPr txBox="true"/>
          <p:nvPr/>
        </p:nvSpPr>
        <p:spPr>
          <a:xfrm rot="0">
            <a:off x="731520" y="479509"/>
            <a:ext cx="8208562" cy="562915"/>
          </a:xfrm>
          <a:prstGeom prst="rect">
            <a:avLst/>
          </a:prstGeom>
        </p:spPr>
        <p:txBody>
          <a:bodyPr anchor="t" rtlCol="false" tIns="0" lIns="0" bIns="0" rIns="0">
            <a:spAutoFit/>
          </a:bodyPr>
          <a:lstStyle/>
          <a:p>
            <a:pPr algn="l" marL="0" indent="0" lvl="0">
              <a:lnSpc>
                <a:spcPts val="4067"/>
              </a:lnSpc>
              <a:spcBef>
                <a:spcPct val="0"/>
              </a:spcBef>
            </a:pPr>
            <a:r>
              <a:rPr lang="en-US" b="true" sz="4027">
                <a:solidFill>
                  <a:srgbClr val="FFFFFF"/>
                </a:solidFill>
                <a:latin typeface="Cocomat Pro Heavy"/>
                <a:ea typeface="Cocomat Pro Heavy"/>
                <a:cs typeface="Cocomat Pro Heavy"/>
                <a:sym typeface="Cocomat Pro Heavy"/>
              </a:rPr>
              <a:t>REPORTERIA DE MODULOS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3023750" y="-323155"/>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9473" y="3249235"/>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38666" y="2144000"/>
            <a:ext cx="9276268" cy="4406227"/>
          </a:xfrm>
          <a:custGeom>
            <a:avLst/>
            <a:gdLst/>
            <a:ahLst/>
            <a:cxnLst/>
            <a:rect r="r" b="b" t="t" l="l"/>
            <a:pathLst>
              <a:path h="4406227" w="9276268">
                <a:moveTo>
                  <a:pt x="0" y="0"/>
                </a:moveTo>
                <a:lnTo>
                  <a:pt x="9276268" y="0"/>
                </a:lnTo>
                <a:lnTo>
                  <a:pt x="9276268" y="4406227"/>
                </a:lnTo>
                <a:lnTo>
                  <a:pt x="0" y="4406227"/>
                </a:lnTo>
                <a:lnTo>
                  <a:pt x="0" y="0"/>
                </a:lnTo>
                <a:close/>
              </a:path>
            </a:pathLst>
          </a:custGeom>
          <a:blipFill>
            <a:blip r:embed="rId10"/>
            <a:stretch>
              <a:fillRect l="0" t="0" r="0" b="0"/>
            </a:stretch>
          </a:blipFill>
        </p:spPr>
      </p:sp>
      <p:sp>
        <p:nvSpPr>
          <p:cNvPr name="TextBox 7" id="7"/>
          <p:cNvSpPr txBox="true"/>
          <p:nvPr/>
        </p:nvSpPr>
        <p:spPr>
          <a:xfrm rot="0">
            <a:off x="355445" y="455705"/>
            <a:ext cx="9871128" cy="1085805"/>
          </a:xfrm>
          <a:prstGeom prst="rect">
            <a:avLst/>
          </a:prstGeom>
        </p:spPr>
        <p:txBody>
          <a:bodyPr anchor="t" rtlCol="false" tIns="0" lIns="0" bIns="0" rIns="0">
            <a:spAutoFit/>
          </a:bodyPr>
          <a:lstStyle/>
          <a:p>
            <a:pPr algn="l" marL="0" indent="0" lvl="0">
              <a:lnSpc>
                <a:spcPts val="4067"/>
              </a:lnSpc>
              <a:spcBef>
                <a:spcPct val="0"/>
              </a:spcBef>
            </a:pPr>
            <a:r>
              <a:rPr lang="en-US" b="true" sz="4027">
                <a:solidFill>
                  <a:srgbClr val="FFFFFF"/>
                </a:solidFill>
                <a:latin typeface="Cocomat Pro Heavy"/>
                <a:ea typeface="Cocomat Pro Heavy"/>
                <a:cs typeface="Cocomat Pro Heavy"/>
                <a:sym typeface="Cocomat Pro Heavy"/>
              </a:rPr>
              <a:t>MODULO ADMINISTRADOR-CLIENTE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3023750" y="-323155"/>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9473" y="3249235"/>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20712" y="1463040"/>
            <a:ext cx="5070297" cy="2763312"/>
          </a:xfrm>
          <a:custGeom>
            <a:avLst/>
            <a:gdLst/>
            <a:ahLst/>
            <a:cxnLst/>
            <a:rect r="r" b="b" t="t" l="l"/>
            <a:pathLst>
              <a:path h="2763312" w="5070297">
                <a:moveTo>
                  <a:pt x="0" y="0"/>
                </a:moveTo>
                <a:lnTo>
                  <a:pt x="5070297" y="0"/>
                </a:lnTo>
                <a:lnTo>
                  <a:pt x="5070297" y="2763312"/>
                </a:lnTo>
                <a:lnTo>
                  <a:pt x="0" y="2763312"/>
                </a:lnTo>
                <a:lnTo>
                  <a:pt x="0" y="0"/>
                </a:lnTo>
                <a:close/>
              </a:path>
            </a:pathLst>
          </a:custGeom>
          <a:blipFill>
            <a:blip r:embed="rId10"/>
            <a:stretch>
              <a:fillRect l="0" t="0" r="0" b="0"/>
            </a:stretch>
          </a:blipFill>
        </p:spPr>
      </p:sp>
      <p:sp>
        <p:nvSpPr>
          <p:cNvPr name="Freeform 7" id="7"/>
          <p:cNvSpPr/>
          <p:nvPr/>
        </p:nvSpPr>
        <p:spPr>
          <a:xfrm flipH="false" flipV="false" rot="0">
            <a:off x="3433969" y="4320778"/>
            <a:ext cx="6027338" cy="2893122"/>
          </a:xfrm>
          <a:custGeom>
            <a:avLst/>
            <a:gdLst/>
            <a:ahLst/>
            <a:cxnLst/>
            <a:rect r="r" b="b" t="t" l="l"/>
            <a:pathLst>
              <a:path h="2893122" w="6027338">
                <a:moveTo>
                  <a:pt x="0" y="0"/>
                </a:moveTo>
                <a:lnTo>
                  <a:pt x="6027338" y="0"/>
                </a:lnTo>
                <a:lnTo>
                  <a:pt x="6027338" y="2893122"/>
                </a:lnTo>
                <a:lnTo>
                  <a:pt x="0" y="2893122"/>
                </a:lnTo>
                <a:lnTo>
                  <a:pt x="0" y="0"/>
                </a:lnTo>
                <a:close/>
              </a:path>
            </a:pathLst>
          </a:custGeom>
          <a:blipFill>
            <a:blip r:embed="rId11"/>
            <a:stretch>
              <a:fillRect l="0" t="0" r="0" b="0"/>
            </a:stretch>
          </a:blipFill>
        </p:spPr>
      </p:sp>
      <p:sp>
        <p:nvSpPr>
          <p:cNvPr name="TextBox 8" id="8"/>
          <p:cNvSpPr txBox="true"/>
          <p:nvPr/>
        </p:nvSpPr>
        <p:spPr>
          <a:xfrm rot="0">
            <a:off x="355445" y="455705"/>
            <a:ext cx="8916615" cy="485160"/>
          </a:xfrm>
          <a:prstGeom prst="rect">
            <a:avLst/>
          </a:prstGeom>
        </p:spPr>
        <p:txBody>
          <a:bodyPr anchor="t" rtlCol="false" tIns="0" lIns="0" bIns="0" rIns="0">
            <a:spAutoFit/>
          </a:bodyPr>
          <a:lstStyle/>
          <a:p>
            <a:pPr algn="l" marL="0" indent="0" lvl="0">
              <a:lnSpc>
                <a:spcPts val="3562"/>
              </a:lnSpc>
              <a:spcBef>
                <a:spcPct val="0"/>
              </a:spcBef>
            </a:pPr>
            <a:r>
              <a:rPr lang="en-US" b="true" sz="3527">
                <a:solidFill>
                  <a:srgbClr val="FFFFFF"/>
                </a:solidFill>
                <a:latin typeface="Cocomat Pro Heavy"/>
                <a:ea typeface="Cocomat Pro Heavy"/>
                <a:cs typeface="Cocomat Pro Heavy"/>
                <a:sym typeface="Cocomat Pro Heavy"/>
              </a:rPr>
              <a:t>MODULO ADMINISTRADOR-CLIENTE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3023750" y="-323155"/>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9473" y="3249235"/>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00565" y="1083442"/>
            <a:ext cx="6027338" cy="2878054"/>
          </a:xfrm>
          <a:custGeom>
            <a:avLst/>
            <a:gdLst/>
            <a:ahLst/>
            <a:cxnLst/>
            <a:rect r="r" b="b" t="t" l="l"/>
            <a:pathLst>
              <a:path h="2878054" w="6027338">
                <a:moveTo>
                  <a:pt x="0" y="0"/>
                </a:moveTo>
                <a:lnTo>
                  <a:pt x="6027338" y="0"/>
                </a:lnTo>
                <a:lnTo>
                  <a:pt x="6027338" y="2878054"/>
                </a:lnTo>
                <a:lnTo>
                  <a:pt x="0" y="2878054"/>
                </a:lnTo>
                <a:lnTo>
                  <a:pt x="0" y="0"/>
                </a:lnTo>
                <a:close/>
              </a:path>
            </a:pathLst>
          </a:custGeom>
          <a:blipFill>
            <a:blip r:embed="rId10"/>
            <a:stretch>
              <a:fillRect l="0" t="0" r="0" b="0"/>
            </a:stretch>
          </a:blipFill>
        </p:spPr>
      </p:sp>
      <p:sp>
        <p:nvSpPr>
          <p:cNvPr name="Freeform 7" id="7"/>
          <p:cNvSpPr/>
          <p:nvPr/>
        </p:nvSpPr>
        <p:spPr>
          <a:xfrm flipH="false" flipV="false" rot="0">
            <a:off x="3244722" y="4194652"/>
            <a:ext cx="6027338" cy="2893122"/>
          </a:xfrm>
          <a:custGeom>
            <a:avLst/>
            <a:gdLst/>
            <a:ahLst/>
            <a:cxnLst/>
            <a:rect r="r" b="b" t="t" l="l"/>
            <a:pathLst>
              <a:path h="2893122" w="6027338">
                <a:moveTo>
                  <a:pt x="0" y="0"/>
                </a:moveTo>
                <a:lnTo>
                  <a:pt x="6027339" y="0"/>
                </a:lnTo>
                <a:lnTo>
                  <a:pt x="6027339" y="2893122"/>
                </a:lnTo>
                <a:lnTo>
                  <a:pt x="0" y="2893122"/>
                </a:lnTo>
                <a:lnTo>
                  <a:pt x="0" y="0"/>
                </a:lnTo>
                <a:close/>
              </a:path>
            </a:pathLst>
          </a:custGeom>
          <a:blipFill>
            <a:blip r:embed="rId11"/>
            <a:stretch>
              <a:fillRect l="0" t="0" r="0" b="0"/>
            </a:stretch>
          </a:blipFill>
        </p:spPr>
      </p:sp>
      <p:sp>
        <p:nvSpPr>
          <p:cNvPr name="TextBox 8" id="8"/>
          <p:cNvSpPr txBox="true"/>
          <p:nvPr/>
        </p:nvSpPr>
        <p:spPr>
          <a:xfrm rot="0">
            <a:off x="355445" y="455705"/>
            <a:ext cx="8916615" cy="485160"/>
          </a:xfrm>
          <a:prstGeom prst="rect">
            <a:avLst/>
          </a:prstGeom>
        </p:spPr>
        <p:txBody>
          <a:bodyPr anchor="t" rtlCol="false" tIns="0" lIns="0" bIns="0" rIns="0">
            <a:spAutoFit/>
          </a:bodyPr>
          <a:lstStyle/>
          <a:p>
            <a:pPr algn="l" marL="0" indent="0" lvl="0">
              <a:lnSpc>
                <a:spcPts val="3562"/>
              </a:lnSpc>
              <a:spcBef>
                <a:spcPct val="0"/>
              </a:spcBef>
            </a:pPr>
            <a:r>
              <a:rPr lang="en-US" b="true" sz="3527">
                <a:solidFill>
                  <a:srgbClr val="FFFFFF"/>
                </a:solidFill>
                <a:latin typeface="Cocomat Pro Heavy"/>
                <a:ea typeface="Cocomat Pro Heavy"/>
                <a:cs typeface="Cocomat Pro Heavy"/>
                <a:sym typeface="Cocomat Pro Heavy"/>
              </a:rPr>
              <a:t>MODULO ADMINISTRADOR-SAS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2744562" y="165049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82138" y="-871247"/>
            <a:ext cx="2824566" cy="2824566"/>
          </a:xfrm>
          <a:custGeom>
            <a:avLst/>
            <a:gdLst/>
            <a:ahLst/>
            <a:cxnLst/>
            <a:rect r="r" b="b" t="t" l="l"/>
            <a:pathLst>
              <a:path h="2824566" w="2824566">
                <a:moveTo>
                  <a:pt x="0" y="0"/>
                </a:moveTo>
                <a:lnTo>
                  <a:pt x="2824566" y="0"/>
                </a:lnTo>
                <a:lnTo>
                  <a:pt x="2824566" y="2824566"/>
                </a:lnTo>
                <a:lnTo>
                  <a:pt x="0" y="2824566"/>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24550" y="1586575"/>
            <a:ext cx="359815" cy="366745"/>
          </a:xfrm>
          <a:custGeom>
            <a:avLst/>
            <a:gdLst/>
            <a:ahLst/>
            <a:cxnLst/>
            <a:rect r="r" b="b" t="t" l="l"/>
            <a:pathLst>
              <a:path h="366745" w="359815">
                <a:moveTo>
                  <a:pt x="0" y="0"/>
                </a:moveTo>
                <a:lnTo>
                  <a:pt x="359816" y="0"/>
                </a:lnTo>
                <a:lnTo>
                  <a:pt x="359816" y="366744"/>
                </a:lnTo>
                <a:lnTo>
                  <a:pt x="0" y="366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624550" y="2125527"/>
            <a:ext cx="359815" cy="366745"/>
          </a:xfrm>
          <a:custGeom>
            <a:avLst/>
            <a:gdLst/>
            <a:ahLst/>
            <a:cxnLst/>
            <a:rect r="r" b="b" t="t" l="l"/>
            <a:pathLst>
              <a:path h="366745" w="359815">
                <a:moveTo>
                  <a:pt x="0" y="0"/>
                </a:moveTo>
                <a:lnTo>
                  <a:pt x="359816" y="0"/>
                </a:lnTo>
                <a:lnTo>
                  <a:pt x="359816" y="366744"/>
                </a:lnTo>
                <a:lnTo>
                  <a:pt x="0" y="366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1614938" y="2655277"/>
            <a:ext cx="359815" cy="366745"/>
          </a:xfrm>
          <a:custGeom>
            <a:avLst/>
            <a:gdLst/>
            <a:ahLst/>
            <a:cxnLst/>
            <a:rect r="r" b="b" t="t" l="l"/>
            <a:pathLst>
              <a:path h="366745" w="359815">
                <a:moveTo>
                  <a:pt x="0" y="0"/>
                </a:moveTo>
                <a:lnTo>
                  <a:pt x="359815" y="0"/>
                </a:lnTo>
                <a:lnTo>
                  <a:pt x="359815" y="366744"/>
                </a:lnTo>
                <a:lnTo>
                  <a:pt x="0" y="366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9" id="9"/>
          <p:cNvSpPr txBox="true"/>
          <p:nvPr/>
        </p:nvSpPr>
        <p:spPr>
          <a:xfrm rot="0">
            <a:off x="1984366" y="1660269"/>
            <a:ext cx="6008095" cy="4923411"/>
          </a:xfrm>
          <a:prstGeom prst="rect">
            <a:avLst/>
          </a:prstGeom>
        </p:spPr>
        <p:txBody>
          <a:bodyPr anchor="t" rtlCol="false" tIns="0" lIns="0" bIns="0" rIns="0">
            <a:spAutoFit/>
          </a:bodyPr>
          <a:lstStyle/>
          <a:p>
            <a:pPr algn="just">
              <a:lnSpc>
                <a:spcPts val="2178"/>
              </a:lnSpc>
              <a:spcBef>
                <a:spcPct val="0"/>
              </a:spcBef>
            </a:pPr>
            <a:r>
              <a:rPr lang="en-US" b="true" sz="2156">
                <a:solidFill>
                  <a:srgbClr val="FFFFFF"/>
                </a:solidFill>
                <a:latin typeface="Cocomat Pro Heavy"/>
                <a:ea typeface="Cocomat Pro Heavy"/>
                <a:cs typeface="Cocomat Pro Heavy"/>
                <a:sym typeface="Cocomat Pro Heavy"/>
              </a:rPr>
              <a:t>INTRODUCCIÓN</a:t>
            </a:r>
          </a:p>
          <a:p>
            <a:pPr algn="just">
              <a:lnSpc>
                <a:spcPts val="2178"/>
              </a:lnSpc>
              <a:spcBef>
                <a:spcPct val="0"/>
              </a:spcBef>
            </a:pPr>
          </a:p>
          <a:p>
            <a:pPr algn="just">
              <a:lnSpc>
                <a:spcPts val="2178"/>
              </a:lnSpc>
              <a:spcBef>
                <a:spcPct val="0"/>
              </a:spcBef>
            </a:pPr>
            <a:r>
              <a:rPr lang="en-US" b="true" sz="2156">
                <a:solidFill>
                  <a:srgbClr val="FFFFFF"/>
                </a:solidFill>
                <a:latin typeface="Cocomat Pro Heavy"/>
                <a:ea typeface="Cocomat Pro Heavy"/>
                <a:cs typeface="Cocomat Pro Heavy"/>
                <a:sym typeface="Cocomat Pro Heavy"/>
              </a:rPr>
              <a:t>EL PROBLEMA</a:t>
            </a:r>
          </a:p>
          <a:p>
            <a:pPr algn="just">
              <a:lnSpc>
                <a:spcPts val="2178"/>
              </a:lnSpc>
              <a:spcBef>
                <a:spcPct val="0"/>
              </a:spcBef>
            </a:pPr>
          </a:p>
          <a:p>
            <a:pPr algn="just">
              <a:lnSpc>
                <a:spcPts val="2178"/>
              </a:lnSpc>
              <a:spcBef>
                <a:spcPct val="0"/>
              </a:spcBef>
            </a:pPr>
            <a:r>
              <a:rPr lang="en-US" b="true" sz="2156">
                <a:solidFill>
                  <a:srgbClr val="FFFFFF"/>
                </a:solidFill>
                <a:latin typeface="Cocomat Pro Heavy"/>
                <a:ea typeface="Cocomat Pro Heavy"/>
                <a:cs typeface="Cocomat Pro Heavy"/>
                <a:sym typeface="Cocomat Pro Heavy"/>
              </a:rPr>
              <a:t>LA SOLUCIÓN</a:t>
            </a:r>
          </a:p>
          <a:p>
            <a:pPr algn="just">
              <a:lnSpc>
                <a:spcPts val="2178"/>
              </a:lnSpc>
              <a:spcBef>
                <a:spcPct val="0"/>
              </a:spcBef>
            </a:pPr>
          </a:p>
          <a:p>
            <a:pPr algn="just">
              <a:lnSpc>
                <a:spcPts val="2178"/>
              </a:lnSpc>
              <a:spcBef>
                <a:spcPct val="0"/>
              </a:spcBef>
            </a:pPr>
            <a:r>
              <a:rPr lang="en-US" b="true" sz="2156">
                <a:solidFill>
                  <a:srgbClr val="FFFFFF"/>
                </a:solidFill>
                <a:latin typeface="Cocomat Pro Heavy"/>
                <a:ea typeface="Cocomat Pro Heavy"/>
                <a:cs typeface="Cocomat Pro Heavy"/>
                <a:sym typeface="Cocomat Pro Heavy"/>
              </a:rPr>
              <a:t>OBJETIVOS DEL PROYECTO</a:t>
            </a:r>
          </a:p>
          <a:p>
            <a:pPr algn="just">
              <a:lnSpc>
                <a:spcPts val="2178"/>
              </a:lnSpc>
              <a:spcBef>
                <a:spcPct val="0"/>
              </a:spcBef>
            </a:pPr>
          </a:p>
          <a:p>
            <a:pPr algn="just">
              <a:lnSpc>
                <a:spcPts val="2178"/>
              </a:lnSpc>
              <a:spcBef>
                <a:spcPct val="0"/>
              </a:spcBef>
            </a:pPr>
            <a:r>
              <a:rPr lang="en-US" b="true" sz="2156">
                <a:solidFill>
                  <a:srgbClr val="FFFFFF"/>
                </a:solidFill>
                <a:latin typeface="Cocomat Pro Heavy"/>
                <a:ea typeface="Cocomat Pro Heavy"/>
                <a:cs typeface="Cocomat Pro Heavy"/>
                <a:sym typeface="Cocomat Pro Heavy"/>
              </a:rPr>
              <a:t>MODELO DE NEGOCIO</a:t>
            </a:r>
          </a:p>
          <a:p>
            <a:pPr algn="just">
              <a:lnSpc>
                <a:spcPts val="2178"/>
              </a:lnSpc>
              <a:spcBef>
                <a:spcPct val="0"/>
              </a:spcBef>
            </a:pPr>
          </a:p>
          <a:p>
            <a:pPr algn="just">
              <a:lnSpc>
                <a:spcPts val="2178"/>
              </a:lnSpc>
              <a:spcBef>
                <a:spcPct val="0"/>
              </a:spcBef>
            </a:pPr>
            <a:r>
              <a:rPr lang="en-US" b="true" sz="2156">
                <a:solidFill>
                  <a:srgbClr val="FFFFFF"/>
                </a:solidFill>
                <a:latin typeface="Cocomat Pro Heavy"/>
                <a:ea typeface="Cocomat Pro Heavy"/>
                <a:cs typeface="Cocomat Pro Heavy"/>
                <a:sym typeface="Cocomat Pro Heavy"/>
              </a:rPr>
              <a:t>FUNCIONALIDADES DEL SISTEMA</a:t>
            </a:r>
          </a:p>
          <a:p>
            <a:pPr algn="just">
              <a:lnSpc>
                <a:spcPts val="2178"/>
              </a:lnSpc>
              <a:spcBef>
                <a:spcPct val="0"/>
              </a:spcBef>
            </a:pPr>
          </a:p>
          <a:p>
            <a:pPr algn="just">
              <a:lnSpc>
                <a:spcPts val="2178"/>
              </a:lnSpc>
              <a:spcBef>
                <a:spcPct val="0"/>
              </a:spcBef>
            </a:pPr>
            <a:r>
              <a:rPr lang="en-US" b="true" sz="2156">
                <a:solidFill>
                  <a:srgbClr val="FFFFFF"/>
                </a:solidFill>
                <a:latin typeface="Cocomat Pro Heavy"/>
                <a:ea typeface="Cocomat Pro Heavy"/>
                <a:cs typeface="Cocomat Pro Heavy"/>
                <a:sym typeface="Cocomat Pro Heavy"/>
              </a:rPr>
              <a:t>ARQUITECTURA TÉCNICA</a:t>
            </a:r>
          </a:p>
          <a:p>
            <a:pPr algn="just">
              <a:lnSpc>
                <a:spcPts val="2178"/>
              </a:lnSpc>
              <a:spcBef>
                <a:spcPct val="0"/>
              </a:spcBef>
            </a:pPr>
          </a:p>
          <a:p>
            <a:pPr algn="just">
              <a:lnSpc>
                <a:spcPts val="2178"/>
              </a:lnSpc>
              <a:spcBef>
                <a:spcPct val="0"/>
              </a:spcBef>
            </a:pPr>
            <a:r>
              <a:rPr lang="en-US" b="true" sz="2156">
                <a:solidFill>
                  <a:srgbClr val="FFFFFF"/>
                </a:solidFill>
                <a:latin typeface="Cocomat Pro Heavy"/>
                <a:ea typeface="Cocomat Pro Heavy"/>
                <a:cs typeface="Cocomat Pro Heavy"/>
                <a:sym typeface="Cocomat Pro Heavy"/>
              </a:rPr>
              <a:t>CRITERIOS DE ACEPTACIÓN</a:t>
            </a:r>
          </a:p>
          <a:p>
            <a:pPr algn="just">
              <a:lnSpc>
                <a:spcPts val="2178"/>
              </a:lnSpc>
              <a:spcBef>
                <a:spcPct val="0"/>
              </a:spcBef>
            </a:pPr>
          </a:p>
          <a:p>
            <a:pPr algn="just">
              <a:lnSpc>
                <a:spcPts val="2178"/>
              </a:lnSpc>
              <a:spcBef>
                <a:spcPct val="0"/>
              </a:spcBef>
            </a:pPr>
            <a:r>
              <a:rPr lang="en-US" b="true" sz="2156">
                <a:solidFill>
                  <a:srgbClr val="FFFFFF"/>
                </a:solidFill>
                <a:latin typeface="Cocomat Pro Heavy"/>
                <a:ea typeface="Cocomat Pro Heavy"/>
                <a:cs typeface="Cocomat Pro Heavy"/>
                <a:sym typeface="Cocomat Pro Heavy"/>
              </a:rPr>
              <a:t>CONCLUSIONES</a:t>
            </a:r>
          </a:p>
          <a:p>
            <a:pPr algn="just">
              <a:lnSpc>
                <a:spcPts val="2178"/>
              </a:lnSpc>
              <a:spcBef>
                <a:spcPct val="0"/>
              </a:spcBef>
            </a:pPr>
          </a:p>
        </p:txBody>
      </p:sp>
      <p:sp>
        <p:nvSpPr>
          <p:cNvPr name="Freeform 10" id="10"/>
          <p:cNvSpPr/>
          <p:nvPr/>
        </p:nvSpPr>
        <p:spPr>
          <a:xfrm flipH="false" flipV="false" rot="0">
            <a:off x="1578993" y="3193177"/>
            <a:ext cx="359815" cy="366745"/>
          </a:xfrm>
          <a:custGeom>
            <a:avLst/>
            <a:gdLst/>
            <a:ahLst/>
            <a:cxnLst/>
            <a:rect r="r" b="b" t="t" l="l"/>
            <a:pathLst>
              <a:path h="366745" w="359815">
                <a:moveTo>
                  <a:pt x="0" y="0"/>
                </a:moveTo>
                <a:lnTo>
                  <a:pt x="359815" y="0"/>
                </a:lnTo>
                <a:lnTo>
                  <a:pt x="359815" y="366744"/>
                </a:lnTo>
                <a:lnTo>
                  <a:pt x="0" y="366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1" id="11"/>
          <p:cNvSpPr/>
          <p:nvPr/>
        </p:nvSpPr>
        <p:spPr>
          <a:xfrm flipH="false" flipV="false" rot="0">
            <a:off x="1578993" y="3732129"/>
            <a:ext cx="359815" cy="366745"/>
          </a:xfrm>
          <a:custGeom>
            <a:avLst/>
            <a:gdLst/>
            <a:ahLst/>
            <a:cxnLst/>
            <a:rect r="r" b="b" t="t" l="l"/>
            <a:pathLst>
              <a:path h="366745" w="359815">
                <a:moveTo>
                  <a:pt x="0" y="0"/>
                </a:moveTo>
                <a:lnTo>
                  <a:pt x="359815" y="0"/>
                </a:lnTo>
                <a:lnTo>
                  <a:pt x="359815" y="366744"/>
                </a:lnTo>
                <a:lnTo>
                  <a:pt x="0" y="366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2" id="12"/>
          <p:cNvSpPr/>
          <p:nvPr/>
        </p:nvSpPr>
        <p:spPr>
          <a:xfrm flipH="false" flipV="false" rot="0">
            <a:off x="1569380" y="4261879"/>
            <a:ext cx="359815" cy="366745"/>
          </a:xfrm>
          <a:custGeom>
            <a:avLst/>
            <a:gdLst/>
            <a:ahLst/>
            <a:cxnLst/>
            <a:rect r="r" b="b" t="t" l="l"/>
            <a:pathLst>
              <a:path h="366745" w="359815">
                <a:moveTo>
                  <a:pt x="0" y="0"/>
                </a:moveTo>
                <a:lnTo>
                  <a:pt x="359816" y="0"/>
                </a:lnTo>
                <a:lnTo>
                  <a:pt x="359816" y="366744"/>
                </a:lnTo>
                <a:lnTo>
                  <a:pt x="0" y="366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3" id="13"/>
          <p:cNvSpPr/>
          <p:nvPr/>
        </p:nvSpPr>
        <p:spPr>
          <a:xfrm flipH="false" flipV="false" rot="0">
            <a:off x="1614938" y="4799779"/>
            <a:ext cx="359815" cy="366745"/>
          </a:xfrm>
          <a:custGeom>
            <a:avLst/>
            <a:gdLst/>
            <a:ahLst/>
            <a:cxnLst/>
            <a:rect r="r" b="b" t="t" l="l"/>
            <a:pathLst>
              <a:path h="366745" w="359815">
                <a:moveTo>
                  <a:pt x="0" y="0"/>
                </a:moveTo>
                <a:lnTo>
                  <a:pt x="359815" y="0"/>
                </a:lnTo>
                <a:lnTo>
                  <a:pt x="359815" y="366745"/>
                </a:lnTo>
                <a:lnTo>
                  <a:pt x="0" y="3667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0">
            <a:off x="1614938" y="5338731"/>
            <a:ext cx="359815" cy="366745"/>
          </a:xfrm>
          <a:custGeom>
            <a:avLst/>
            <a:gdLst/>
            <a:ahLst/>
            <a:cxnLst/>
            <a:rect r="r" b="b" t="t" l="l"/>
            <a:pathLst>
              <a:path h="366745" w="359815">
                <a:moveTo>
                  <a:pt x="0" y="0"/>
                </a:moveTo>
                <a:lnTo>
                  <a:pt x="359815" y="0"/>
                </a:lnTo>
                <a:lnTo>
                  <a:pt x="359815" y="366744"/>
                </a:lnTo>
                <a:lnTo>
                  <a:pt x="0" y="366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1605325" y="5868481"/>
            <a:ext cx="359815" cy="366745"/>
          </a:xfrm>
          <a:custGeom>
            <a:avLst/>
            <a:gdLst/>
            <a:ahLst/>
            <a:cxnLst/>
            <a:rect r="r" b="b" t="t" l="l"/>
            <a:pathLst>
              <a:path h="366745" w="359815">
                <a:moveTo>
                  <a:pt x="0" y="0"/>
                </a:moveTo>
                <a:lnTo>
                  <a:pt x="359816" y="0"/>
                </a:lnTo>
                <a:lnTo>
                  <a:pt x="359816" y="366744"/>
                </a:lnTo>
                <a:lnTo>
                  <a:pt x="0" y="366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16" id="16"/>
          <p:cNvSpPr txBox="true"/>
          <p:nvPr/>
        </p:nvSpPr>
        <p:spPr>
          <a:xfrm rot="0">
            <a:off x="892304" y="404294"/>
            <a:ext cx="7188279" cy="483094"/>
          </a:xfrm>
          <a:prstGeom prst="rect">
            <a:avLst/>
          </a:prstGeom>
        </p:spPr>
        <p:txBody>
          <a:bodyPr anchor="t" rtlCol="false" tIns="0" lIns="0" bIns="0" rIns="0">
            <a:spAutoFit/>
          </a:bodyPr>
          <a:lstStyle/>
          <a:p>
            <a:pPr algn="ctr">
              <a:lnSpc>
                <a:spcPts val="3555"/>
              </a:lnSpc>
              <a:spcBef>
                <a:spcPct val="0"/>
              </a:spcBef>
            </a:pPr>
            <a:r>
              <a:rPr lang="en-US" b="true" sz="3520">
                <a:solidFill>
                  <a:srgbClr val="FFFFFF"/>
                </a:solidFill>
                <a:latin typeface="Cocomat Pro Heavy"/>
                <a:ea typeface="Cocomat Pro Heavy"/>
                <a:cs typeface="Cocomat Pro Heavy"/>
                <a:sym typeface="Cocomat Pro Heavy"/>
              </a:rPr>
              <a:t>ÍNDICE DE LA PRESENTACIÓN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4">
              <a:alphaModFix amt="5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92488" y="1881812"/>
            <a:ext cx="7424224" cy="268882"/>
          </a:xfrm>
          <a:prstGeom prst="rect">
            <a:avLst/>
          </a:prstGeom>
        </p:spPr>
        <p:txBody>
          <a:bodyPr anchor="t" rtlCol="false" tIns="0" lIns="0" bIns="0" rIns="0">
            <a:spAutoFit/>
          </a:bodyPr>
          <a:lstStyle/>
          <a:p>
            <a:pPr algn="just" marL="0" indent="0" lvl="1">
              <a:lnSpc>
                <a:spcPts val="2044"/>
              </a:lnSpc>
              <a:spcBef>
                <a:spcPct val="0"/>
              </a:spcBef>
            </a:pPr>
          </a:p>
        </p:txBody>
      </p:sp>
      <p:sp>
        <p:nvSpPr>
          <p:cNvPr name="TextBox 6" id="6"/>
          <p:cNvSpPr txBox="true"/>
          <p:nvPr/>
        </p:nvSpPr>
        <p:spPr>
          <a:xfrm rot="0">
            <a:off x="153967" y="1846759"/>
            <a:ext cx="8868113" cy="1554757"/>
          </a:xfrm>
          <a:prstGeom prst="rect">
            <a:avLst/>
          </a:prstGeom>
        </p:spPr>
        <p:txBody>
          <a:bodyPr anchor="t" rtlCol="false" tIns="0" lIns="0" bIns="0" rIns="0">
            <a:spAutoFit/>
          </a:bodyPr>
          <a:lstStyle/>
          <a:p>
            <a:pPr algn="just">
              <a:lnSpc>
                <a:spcPts val="2044"/>
              </a:lnSpc>
            </a:pPr>
            <a:r>
              <a:rPr lang="en-US" sz="1718" b="true">
                <a:solidFill>
                  <a:srgbClr val="FFFFFF"/>
                </a:solidFill>
                <a:latin typeface="Cocomat Pro Bold"/>
                <a:ea typeface="Cocomat Pro Bold"/>
                <a:cs typeface="Cocomat Pro Bold"/>
                <a:sym typeface="Cocomat Pro Bold"/>
              </a:rPr>
              <a:t>La plataforma ofrece un sistema de punto de venta (POS) y gestión de inventario bajo un modelo SaaS (Software como Servicio). Está diseñado para atender desde pequeños negocios en etapa inicial hasta empresas ya establecidas.</a:t>
            </a:r>
          </a:p>
          <a:p>
            <a:pPr algn="l">
              <a:lnSpc>
                <a:spcPts val="2044"/>
              </a:lnSpc>
            </a:pPr>
            <a:r>
              <a:rPr lang="en-US" sz="1718" b="true">
                <a:solidFill>
                  <a:srgbClr val="FFFFFF"/>
                </a:solidFill>
                <a:latin typeface="Cocomat Pro Bold"/>
                <a:ea typeface="Cocomat Pro Bold"/>
                <a:cs typeface="Cocomat Pro Bold"/>
                <a:sym typeface="Cocomat Pro Bold"/>
              </a:rPr>
              <a:t> El modelo de ingresos se sustenta en suscripciones escalables con tres planes: Mensual, Trimestral y Anual.</a:t>
            </a:r>
          </a:p>
          <a:p>
            <a:pPr algn="l" marL="0" indent="0" lvl="1">
              <a:lnSpc>
                <a:spcPts val="2044"/>
              </a:lnSpc>
              <a:spcBef>
                <a:spcPct val="0"/>
              </a:spcBef>
            </a:pPr>
          </a:p>
        </p:txBody>
      </p:sp>
      <p:sp>
        <p:nvSpPr>
          <p:cNvPr name="TextBox 7" id="7"/>
          <p:cNvSpPr txBox="true"/>
          <p:nvPr/>
        </p:nvSpPr>
        <p:spPr>
          <a:xfrm rot="0">
            <a:off x="731520" y="529745"/>
            <a:ext cx="5147492" cy="458285"/>
          </a:xfrm>
          <a:prstGeom prst="rect">
            <a:avLst/>
          </a:prstGeom>
        </p:spPr>
        <p:txBody>
          <a:bodyPr anchor="t" rtlCol="false" tIns="0" lIns="0" bIns="0" rIns="0">
            <a:spAutoFit/>
          </a:bodyPr>
          <a:lstStyle/>
          <a:p>
            <a:pPr algn="l" marL="0" indent="0" lvl="0">
              <a:lnSpc>
                <a:spcPts val="3318"/>
              </a:lnSpc>
              <a:spcBef>
                <a:spcPct val="0"/>
              </a:spcBef>
            </a:pPr>
            <a:r>
              <a:rPr lang="en-US" b="true" sz="3285">
                <a:solidFill>
                  <a:srgbClr val="94D2BD"/>
                </a:solidFill>
                <a:latin typeface="Cocomat Pro Heavy"/>
                <a:ea typeface="Cocomat Pro Heavy"/>
                <a:cs typeface="Cocomat Pro Heavy"/>
                <a:sym typeface="Cocomat Pro Heavy"/>
              </a:rPr>
              <a:t>PLAN DE NEGOCIOS</a:t>
            </a:r>
          </a:p>
        </p:txBody>
      </p:sp>
      <p:sp>
        <p:nvSpPr>
          <p:cNvPr name="TextBox 8" id="8"/>
          <p:cNvSpPr txBox="true"/>
          <p:nvPr/>
        </p:nvSpPr>
        <p:spPr>
          <a:xfrm rot="0">
            <a:off x="153967" y="3648075"/>
            <a:ext cx="8868113" cy="1297582"/>
          </a:xfrm>
          <a:prstGeom prst="rect">
            <a:avLst/>
          </a:prstGeom>
        </p:spPr>
        <p:txBody>
          <a:bodyPr anchor="t" rtlCol="false" tIns="0" lIns="0" bIns="0" rIns="0">
            <a:spAutoFit/>
          </a:bodyPr>
          <a:lstStyle/>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Simplificar la gestión de ventas e inventario.</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Entregar un control en tiempo real de productos y transacciones.</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Facilitar la toma de decisiones con reportes y dashboards completos.</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Escalar según el tamaño del negocio con planes flexibles.</a:t>
            </a:r>
          </a:p>
          <a:p>
            <a:pPr algn="just" marL="0" indent="0" lvl="1">
              <a:lnSpc>
                <a:spcPts val="2044"/>
              </a:lnSpc>
              <a:spcBef>
                <a:spcPct val="0"/>
              </a:spcBef>
            </a:pPr>
          </a:p>
        </p:txBody>
      </p:sp>
      <p:sp>
        <p:nvSpPr>
          <p:cNvPr name="TextBox 9" id="9"/>
          <p:cNvSpPr txBox="true"/>
          <p:nvPr/>
        </p:nvSpPr>
        <p:spPr>
          <a:xfrm rot="0">
            <a:off x="153967" y="5260986"/>
            <a:ext cx="8868113" cy="1297582"/>
          </a:xfrm>
          <a:prstGeom prst="rect">
            <a:avLst/>
          </a:prstGeom>
        </p:spPr>
        <p:txBody>
          <a:bodyPr anchor="t" rtlCol="false" tIns="0" lIns="0" bIns="0" rIns="0">
            <a:spAutoFit/>
          </a:bodyPr>
          <a:lstStyle/>
          <a:p>
            <a:pPr algn="just">
              <a:lnSpc>
                <a:spcPts val="2044"/>
              </a:lnSpc>
            </a:pPr>
            <a:r>
              <a:rPr lang="en-US" sz="1718" b="true">
                <a:solidFill>
                  <a:srgbClr val="FFFFFF"/>
                </a:solidFill>
                <a:latin typeface="Cocomat Pro Bold"/>
                <a:ea typeface="Cocomat Pro Bold"/>
                <a:cs typeface="Cocomat Pro Bold"/>
                <a:sym typeface="Cocomat Pro Bold"/>
              </a:rPr>
              <a:t>Este modelo SaaS permite:</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Generar ingresos recurrentes y predecibles.</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Escalar en paralelo al crecimiento del cliente.</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Competir en el mercado chileno con un producto flexible y de bajo costo inicial.</a:t>
            </a:r>
          </a:p>
          <a:p>
            <a:pPr algn="just" marL="0" indent="0" lvl="1">
              <a:lnSpc>
                <a:spcPts val="2044"/>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5570669" y="-1948677"/>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81217" y="5878883"/>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5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728563" y="-1719210"/>
            <a:ext cx="4402662" cy="4402662"/>
          </a:xfrm>
          <a:custGeom>
            <a:avLst/>
            <a:gdLst/>
            <a:ahLst/>
            <a:cxnLst/>
            <a:rect r="r" b="b" t="t" l="l"/>
            <a:pathLst>
              <a:path h="4402662" w="4402662">
                <a:moveTo>
                  <a:pt x="0" y="0"/>
                </a:moveTo>
                <a:lnTo>
                  <a:pt x="4402661" y="0"/>
                </a:lnTo>
                <a:lnTo>
                  <a:pt x="4402661" y="4402661"/>
                </a:lnTo>
                <a:lnTo>
                  <a:pt x="0" y="4402661"/>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92488" y="1881812"/>
            <a:ext cx="7424224" cy="268882"/>
          </a:xfrm>
          <a:prstGeom prst="rect">
            <a:avLst/>
          </a:prstGeom>
        </p:spPr>
        <p:txBody>
          <a:bodyPr anchor="t" rtlCol="false" tIns="0" lIns="0" bIns="0" rIns="0">
            <a:spAutoFit/>
          </a:bodyPr>
          <a:lstStyle/>
          <a:p>
            <a:pPr algn="just" marL="0" indent="0" lvl="1">
              <a:lnSpc>
                <a:spcPts val="2044"/>
              </a:lnSpc>
              <a:spcBef>
                <a:spcPct val="0"/>
              </a:spcBef>
            </a:pPr>
          </a:p>
        </p:txBody>
      </p:sp>
      <p:sp>
        <p:nvSpPr>
          <p:cNvPr name="TextBox 6" id="6"/>
          <p:cNvSpPr txBox="true"/>
          <p:nvPr/>
        </p:nvSpPr>
        <p:spPr>
          <a:xfrm rot="0">
            <a:off x="153967" y="1544888"/>
            <a:ext cx="3170349" cy="3869332"/>
          </a:xfrm>
          <a:prstGeom prst="rect">
            <a:avLst/>
          </a:prstGeom>
        </p:spPr>
        <p:txBody>
          <a:bodyPr anchor="t" rtlCol="false" tIns="0" lIns="0" bIns="0" rIns="0">
            <a:spAutoFit/>
          </a:bodyPr>
          <a:lstStyle/>
          <a:p>
            <a:pPr algn="l">
              <a:lnSpc>
                <a:spcPts val="2044"/>
              </a:lnSpc>
            </a:pPr>
            <a:r>
              <a:rPr lang="en-US" sz="1718" b="true">
                <a:solidFill>
                  <a:srgbClr val="FFFFFF"/>
                </a:solidFill>
                <a:latin typeface="Cocomat Pro Bold"/>
                <a:ea typeface="Cocomat Pro Bold"/>
                <a:cs typeface="Cocomat Pro Bold"/>
                <a:sym typeface="Cocomat Pro Bold"/>
              </a:rPr>
              <a:t>Plan Mensual</a:t>
            </a:r>
          </a:p>
          <a:p>
            <a:pPr algn="l">
              <a:lnSpc>
                <a:spcPts val="2044"/>
              </a:lnSpc>
            </a:pPr>
          </a:p>
          <a:p>
            <a:pPr algn="l">
              <a:lnSpc>
                <a:spcPts val="2044"/>
              </a:lnSpc>
            </a:pPr>
            <a:r>
              <a:rPr lang="en-US" sz="1718" b="true">
                <a:solidFill>
                  <a:srgbClr val="FFFFFF"/>
                </a:solidFill>
                <a:latin typeface="Cocomat Pro Bold"/>
                <a:ea typeface="Cocomat Pro Bold"/>
                <a:cs typeface="Cocomat Pro Bold"/>
                <a:sym typeface="Cocomat Pro Bold"/>
              </a:rPr>
              <a:t>Precio: $29.990 / mes</a:t>
            </a:r>
          </a:p>
          <a:p>
            <a:pPr algn="l"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Hasta 2 usuarios</a:t>
            </a:r>
          </a:p>
          <a:p>
            <a:pPr algn="l"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Productos ilimitados</a:t>
            </a:r>
          </a:p>
          <a:p>
            <a:pPr algn="l"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Transacciones ilimitadas</a:t>
            </a:r>
          </a:p>
          <a:p>
            <a:pPr algn="l">
              <a:lnSpc>
                <a:spcPts val="2044"/>
              </a:lnSpc>
            </a:pPr>
            <a:r>
              <a:rPr lang="en-US" sz="1718" b="true">
                <a:solidFill>
                  <a:srgbClr val="FFFFFF"/>
                </a:solidFill>
                <a:latin typeface="Cocomat Pro Bold"/>
                <a:ea typeface="Cocomat Pro Bold"/>
                <a:cs typeface="Cocomat Pro Bold"/>
                <a:sym typeface="Cocomat Pro Bold"/>
              </a:rPr>
              <a:t>Incluye:</a:t>
            </a:r>
          </a:p>
          <a:p>
            <a:pPr algn="l">
              <a:lnSpc>
                <a:spcPts val="2044"/>
              </a:lnSpc>
            </a:pPr>
            <a:r>
              <a:rPr lang="en-US" sz="1718" b="true">
                <a:solidFill>
                  <a:srgbClr val="FFFFFF"/>
                </a:solidFill>
                <a:latin typeface="Cocomat Pro Bold"/>
                <a:ea typeface="Cocomat Pro Bold"/>
                <a:cs typeface="Cocomat Pro Bold"/>
                <a:sym typeface="Cocomat Pro Bold"/>
              </a:rPr>
              <a:t> ✔ Módulo de Reportería</a:t>
            </a:r>
          </a:p>
          <a:p>
            <a:pPr algn="l">
              <a:lnSpc>
                <a:spcPts val="2044"/>
              </a:lnSpc>
            </a:pPr>
            <a:r>
              <a:rPr lang="en-US" sz="1718" b="true">
                <a:solidFill>
                  <a:srgbClr val="FFFFFF"/>
                </a:solidFill>
                <a:latin typeface="Cocomat Pro Bold"/>
                <a:ea typeface="Cocomat Pro Bold"/>
                <a:cs typeface="Cocomat Pro Bold"/>
                <a:sym typeface="Cocomat Pro Bold"/>
              </a:rPr>
              <a:t> ✔ Módulo de Ventas</a:t>
            </a:r>
          </a:p>
          <a:p>
            <a:pPr algn="l">
              <a:lnSpc>
                <a:spcPts val="2044"/>
              </a:lnSpc>
            </a:pPr>
            <a:r>
              <a:rPr lang="en-US" sz="1718" b="true">
                <a:solidFill>
                  <a:srgbClr val="FFFFFF"/>
                </a:solidFill>
                <a:latin typeface="Cocomat Pro Bold"/>
                <a:ea typeface="Cocomat Pro Bold"/>
                <a:cs typeface="Cocomat Pro Bold"/>
                <a:sym typeface="Cocomat Pro Bold"/>
              </a:rPr>
              <a:t> ✔ Módulo de Administrador</a:t>
            </a:r>
          </a:p>
          <a:p>
            <a:pPr algn="l">
              <a:lnSpc>
                <a:spcPts val="2044"/>
              </a:lnSpc>
            </a:pPr>
            <a:r>
              <a:rPr lang="en-US" sz="1718" b="true">
                <a:solidFill>
                  <a:srgbClr val="FFFFFF"/>
                </a:solidFill>
                <a:latin typeface="Cocomat Pro Bold"/>
                <a:ea typeface="Cocomat Pro Bold"/>
                <a:cs typeface="Cocomat Pro Bold"/>
                <a:sym typeface="Cocomat Pro Bold"/>
              </a:rPr>
              <a:t> ✔ Módulo de Inventario</a:t>
            </a:r>
          </a:p>
          <a:p>
            <a:pPr algn="l">
              <a:lnSpc>
                <a:spcPts val="2044"/>
              </a:lnSpc>
            </a:pPr>
            <a:r>
              <a:rPr lang="en-US" sz="1718" b="true">
                <a:solidFill>
                  <a:srgbClr val="FFFFFF"/>
                </a:solidFill>
                <a:latin typeface="Cocomat Pro Bold"/>
                <a:ea typeface="Cocomat Pro Bold"/>
                <a:cs typeface="Cocomat Pro Bold"/>
                <a:sym typeface="Cocomat Pro Bold"/>
              </a:rPr>
              <a:t> ✔ Dashboard completo</a:t>
            </a:r>
          </a:p>
          <a:p>
            <a:pPr algn="l">
              <a:lnSpc>
                <a:spcPts val="2044"/>
              </a:lnSpc>
            </a:pPr>
            <a:r>
              <a:rPr lang="en-US" sz="1718" b="true">
                <a:solidFill>
                  <a:srgbClr val="FFFFFF"/>
                </a:solidFill>
                <a:latin typeface="Cocomat Pro Bold"/>
                <a:ea typeface="Cocomat Pro Bold"/>
                <a:cs typeface="Cocomat Pro Bold"/>
                <a:sym typeface="Cocomat Pro Bold"/>
              </a:rPr>
              <a:t> ✔ Capacitación incluida</a:t>
            </a:r>
          </a:p>
          <a:p>
            <a:pPr algn="l">
              <a:lnSpc>
                <a:spcPts val="2044"/>
              </a:lnSpc>
            </a:pPr>
            <a:r>
              <a:rPr lang="en-US" sz="1718" b="true">
                <a:solidFill>
                  <a:srgbClr val="FFFFFF"/>
                </a:solidFill>
                <a:latin typeface="Cocomat Pro Bold"/>
                <a:ea typeface="Cocomat Pro Bold"/>
                <a:cs typeface="Cocomat Pro Bold"/>
                <a:sym typeface="Cocomat Pro Bold"/>
              </a:rPr>
              <a:t> ✔ Soporte técnico</a:t>
            </a:r>
          </a:p>
          <a:p>
            <a:pPr algn="l" marL="0" indent="0" lvl="1">
              <a:lnSpc>
                <a:spcPts val="2044"/>
              </a:lnSpc>
              <a:spcBef>
                <a:spcPct val="0"/>
              </a:spcBef>
            </a:pPr>
          </a:p>
        </p:txBody>
      </p:sp>
      <p:sp>
        <p:nvSpPr>
          <p:cNvPr name="TextBox 7" id="7"/>
          <p:cNvSpPr txBox="true"/>
          <p:nvPr/>
        </p:nvSpPr>
        <p:spPr>
          <a:xfrm rot="0">
            <a:off x="731520" y="529745"/>
            <a:ext cx="5147492" cy="458285"/>
          </a:xfrm>
          <a:prstGeom prst="rect">
            <a:avLst/>
          </a:prstGeom>
        </p:spPr>
        <p:txBody>
          <a:bodyPr anchor="t" rtlCol="false" tIns="0" lIns="0" bIns="0" rIns="0">
            <a:spAutoFit/>
          </a:bodyPr>
          <a:lstStyle/>
          <a:p>
            <a:pPr algn="l" marL="0" indent="0" lvl="0">
              <a:lnSpc>
                <a:spcPts val="3318"/>
              </a:lnSpc>
              <a:spcBef>
                <a:spcPct val="0"/>
              </a:spcBef>
            </a:pPr>
            <a:r>
              <a:rPr lang="en-US" b="true" sz="3285">
                <a:solidFill>
                  <a:srgbClr val="94D2BD"/>
                </a:solidFill>
                <a:latin typeface="Cocomat Pro Heavy"/>
                <a:ea typeface="Cocomat Pro Heavy"/>
                <a:cs typeface="Cocomat Pro Heavy"/>
                <a:sym typeface="Cocomat Pro Heavy"/>
              </a:rPr>
              <a:t>PLAN DE NEGOCIOS</a:t>
            </a:r>
          </a:p>
        </p:txBody>
      </p:sp>
      <p:sp>
        <p:nvSpPr>
          <p:cNvPr name="TextBox 8" id="8"/>
          <p:cNvSpPr txBox="true"/>
          <p:nvPr/>
        </p:nvSpPr>
        <p:spPr>
          <a:xfrm rot="0">
            <a:off x="3324316" y="1572629"/>
            <a:ext cx="3070955" cy="5155207"/>
          </a:xfrm>
          <a:prstGeom prst="rect">
            <a:avLst/>
          </a:prstGeom>
        </p:spPr>
        <p:txBody>
          <a:bodyPr anchor="t" rtlCol="false" tIns="0" lIns="0" bIns="0" rIns="0">
            <a:spAutoFit/>
          </a:bodyPr>
          <a:lstStyle/>
          <a:p>
            <a:pPr algn="l">
              <a:lnSpc>
                <a:spcPts val="2044"/>
              </a:lnSpc>
            </a:pPr>
            <a:r>
              <a:rPr lang="en-US" sz="1718" b="true">
                <a:solidFill>
                  <a:srgbClr val="FFFFFF"/>
                </a:solidFill>
                <a:latin typeface="Cocomat Pro Bold"/>
                <a:ea typeface="Cocomat Pro Bold"/>
                <a:cs typeface="Cocomat Pro Bold"/>
                <a:sym typeface="Cocomat Pro Bold"/>
              </a:rPr>
              <a:t>Plan Trimestral (Más Popular)</a:t>
            </a:r>
          </a:p>
          <a:p>
            <a:pPr algn="l">
              <a:lnSpc>
                <a:spcPts val="2044"/>
              </a:lnSpc>
            </a:pPr>
          </a:p>
          <a:p>
            <a:pPr algn="just">
              <a:lnSpc>
                <a:spcPts val="2044"/>
              </a:lnSpc>
            </a:pPr>
            <a:r>
              <a:rPr lang="en-US" sz="1718" b="true">
                <a:solidFill>
                  <a:srgbClr val="FFFFFF"/>
                </a:solidFill>
                <a:latin typeface="Cocomat Pro Bold"/>
                <a:ea typeface="Cocomat Pro Bold"/>
                <a:cs typeface="Cocomat Pro Bold"/>
                <a:sym typeface="Cocomat Pro Bold"/>
              </a:rPr>
              <a:t>Precio: $149.990 / trimestre</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Hasta 5 usuarios (3 a 5)</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Productos ilimitados</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Transacciones ilimitadas</a:t>
            </a:r>
          </a:p>
          <a:p>
            <a:pPr algn="just">
              <a:lnSpc>
                <a:spcPts val="2044"/>
              </a:lnSpc>
            </a:pPr>
          </a:p>
          <a:p>
            <a:pPr algn="just">
              <a:lnSpc>
                <a:spcPts val="2044"/>
              </a:lnSpc>
            </a:pPr>
            <a:r>
              <a:rPr lang="en-US" sz="1718" b="true">
                <a:solidFill>
                  <a:srgbClr val="FFFFFF"/>
                </a:solidFill>
                <a:latin typeface="Cocomat Pro Bold"/>
                <a:ea typeface="Cocomat Pro Bold"/>
                <a:cs typeface="Cocomat Pro Bold"/>
                <a:sym typeface="Cocomat Pro Bold"/>
              </a:rPr>
              <a:t>Incluye:</a:t>
            </a:r>
          </a:p>
          <a:p>
            <a:pPr algn="just">
              <a:lnSpc>
                <a:spcPts val="2044"/>
              </a:lnSpc>
            </a:pPr>
            <a:r>
              <a:rPr lang="en-US" sz="1718" b="true">
                <a:solidFill>
                  <a:srgbClr val="FFFFFF"/>
                </a:solidFill>
                <a:latin typeface="Cocomat Pro Bold"/>
                <a:ea typeface="Cocomat Pro Bold"/>
                <a:cs typeface="Cocomat Pro Bold"/>
                <a:sym typeface="Cocomat Pro Bold"/>
              </a:rPr>
              <a:t> ✔ Módulo de Reportería</a:t>
            </a:r>
          </a:p>
          <a:p>
            <a:pPr algn="just">
              <a:lnSpc>
                <a:spcPts val="2044"/>
              </a:lnSpc>
            </a:pPr>
            <a:r>
              <a:rPr lang="en-US" sz="1718" b="true">
                <a:solidFill>
                  <a:srgbClr val="FFFFFF"/>
                </a:solidFill>
                <a:latin typeface="Cocomat Pro Bold"/>
                <a:ea typeface="Cocomat Pro Bold"/>
                <a:cs typeface="Cocomat Pro Bold"/>
                <a:sym typeface="Cocomat Pro Bold"/>
              </a:rPr>
              <a:t> ✔ Módulo de Ventas</a:t>
            </a:r>
          </a:p>
          <a:p>
            <a:pPr algn="just">
              <a:lnSpc>
                <a:spcPts val="2044"/>
              </a:lnSpc>
            </a:pPr>
            <a:r>
              <a:rPr lang="en-US" sz="1718" b="true">
                <a:solidFill>
                  <a:srgbClr val="FFFFFF"/>
                </a:solidFill>
                <a:latin typeface="Cocomat Pro Bold"/>
                <a:ea typeface="Cocomat Pro Bold"/>
                <a:cs typeface="Cocomat Pro Bold"/>
                <a:sym typeface="Cocomat Pro Bold"/>
              </a:rPr>
              <a:t> ✔ Módulo de Administrador</a:t>
            </a:r>
          </a:p>
          <a:p>
            <a:pPr algn="just">
              <a:lnSpc>
                <a:spcPts val="2044"/>
              </a:lnSpc>
            </a:pPr>
            <a:r>
              <a:rPr lang="en-US" sz="1718" b="true">
                <a:solidFill>
                  <a:srgbClr val="FFFFFF"/>
                </a:solidFill>
                <a:latin typeface="Cocomat Pro Bold"/>
                <a:ea typeface="Cocomat Pro Bold"/>
                <a:cs typeface="Cocomat Pro Bold"/>
                <a:sym typeface="Cocomat Pro Bold"/>
              </a:rPr>
              <a:t> ✔ Módulo de Inventario</a:t>
            </a:r>
          </a:p>
          <a:p>
            <a:pPr algn="just">
              <a:lnSpc>
                <a:spcPts val="2044"/>
              </a:lnSpc>
            </a:pPr>
            <a:r>
              <a:rPr lang="en-US" sz="1718" b="true">
                <a:solidFill>
                  <a:srgbClr val="FFFFFF"/>
                </a:solidFill>
                <a:latin typeface="Cocomat Pro Bold"/>
                <a:ea typeface="Cocomat Pro Bold"/>
                <a:cs typeface="Cocomat Pro Bold"/>
                <a:sym typeface="Cocomat Pro Bold"/>
              </a:rPr>
              <a:t> ✔ Dashboard completo</a:t>
            </a:r>
          </a:p>
          <a:p>
            <a:pPr algn="just">
              <a:lnSpc>
                <a:spcPts val="2044"/>
              </a:lnSpc>
            </a:pPr>
            <a:r>
              <a:rPr lang="en-US" sz="1718" b="true">
                <a:solidFill>
                  <a:srgbClr val="FFFFFF"/>
                </a:solidFill>
                <a:latin typeface="Cocomat Pro Bold"/>
                <a:ea typeface="Cocomat Pro Bold"/>
                <a:cs typeface="Cocomat Pro Bold"/>
                <a:sym typeface="Cocomat Pro Bold"/>
              </a:rPr>
              <a:t> ✔ Servicio de análisis de    datos para toma de decisiones</a:t>
            </a:r>
          </a:p>
          <a:p>
            <a:pPr algn="just">
              <a:lnSpc>
                <a:spcPts val="2044"/>
              </a:lnSpc>
            </a:pPr>
            <a:r>
              <a:rPr lang="en-US" sz="1718" b="true">
                <a:solidFill>
                  <a:srgbClr val="FFFFFF"/>
                </a:solidFill>
                <a:latin typeface="Cocomat Pro Bold"/>
                <a:ea typeface="Cocomat Pro Bold"/>
                <a:cs typeface="Cocomat Pro Bold"/>
                <a:sym typeface="Cocomat Pro Bold"/>
              </a:rPr>
              <a:t> ✔ Capacitación incluida</a:t>
            </a:r>
          </a:p>
          <a:p>
            <a:pPr algn="just">
              <a:lnSpc>
                <a:spcPts val="2044"/>
              </a:lnSpc>
            </a:pPr>
            <a:r>
              <a:rPr lang="en-US" sz="1718" b="true">
                <a:solidFill>
                  <a:srgbClr val="FFFFFF"/>
                </a:solidFill>
                <a:latin typeface="Cocomat Pro Bold"/>
                <a:ea typeface="Cocomat Pro Bold"/>
                <a:cs typeface="Cocomat Pro Bold"/>
                <a:sym typeface="Cocomat Pro Bold"/>
              </a:rPr>
              <a:t> ✔ Soporte técnico</a:t>
            </a:r>
          </a:p>
          <a:p>
            <a:pPr algn="just" marL="0" indent="0" lvl="1">
              <a:lnSpc>
                <a:spcPts val="2044"/>
              </a:lnSpc>
              <a:spcBef>
                <a:spcPct val="0"/>
              </a:spcBef>
            </a:pPr>
          </a:p>
        </p:txBody>
      </p:sp>
      <p:sp>
        <p:nvSpPr>
          <p:cNvPr name="TextBox 9" id="9"/>
          <p:cNvSpPr txBox="true"/>
          <p:nvPr/>
        </p:nvSpPr>
        <p:spPr>
          <a:xfrm rot="0">
            <a:off x="6671141" y="1572629"/>
            <a:ext cx="2960573" cy="5155207"/>
          </a:xfrm>
          <a:prstGeom prst="rect">
            <a:avLst/>
          </a:prstGeom>
        </p:spPr>
        <p:txBody>
          <a:bodyPr anchor="t" rtlCol="false" tIns="0" lIns="0" bIns="0" rIns="0">
            <a:spAutoFit/>
          </a:bodyPr>
          <a:lstStyle/>
          <a:p>
            <a:pPr algn="just">
              <a:lnSpc>
                <a:spcPts val="2044"/>
              </a:lnSpc>
            </a:pPr>
            <a:r>
              <a:rPr lang="en-US" sz="1718" b="true">
                <a:solidFill>
                  <a:srgbClr val="FFFFFF"/>
                </a:solidFill>
                <a:latin typeface="Cocomat Pro Bold"/>
                <a:ea typeface="Cocomat Pro Bold"/>
                <a:cs typeface="Cocomat Pro Bold"/>
                <a:sym typeface="Cocomat Pro Bold"/>
              </a:rPr>
              <a:t>Plan Anual</a:t>
            </a:r>
          </a:p>
          <a:p>
            <a:pPr algn="just">
              <a:lnSpc>
                <a:spcPts val="2044"/>
              </a:lnSpc>
            </a:pPr>
          </a:p>
          <a:p>
            <a:pPr algn="just">
              <a:lnSpc>
                <a:spcPts val="2044"/>
              </a:lnSpc>
            </a:pPr>
            <a:r>
              <a:rPr lang="en-US" sz="1718" b="true">
                <a:solidFill>
                  <a:srgbClr val="FFFFFF"/>
                </a:solidFill>
                <a:latin typeface="Cocomat Pro Bold"/>
                <a:ea typeface="Cocomat Pro Bold"/>
                <a:cs typeface="Cocomat Pro Bold"/>
                <a:sym typeface="Cocomat Pro Bold"/>
              </a:rPr>
              <a:t>Precio: $499.990 / año</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Hasta 10 usuarios (5 a 10)</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Productos ilimitados</a:t>
            </a:r>
          </a:p>
          <a:p>
            <a:pPr algn="just" marL="370970" indent="-185485" lvl="1">
              <a:lnSpc>
                <a:spcPts val="2044"/>
              </a:lnSpc>
              <a:buFont typeface="Arial"/>
              <a:buChar char="•"/>
            </a:pPr>
            <a:r>
              <a:rPr lang="en-US" b="true" sz="1718">
                <a:solidFill>
                  <a:srgbClr val="FFFFFF"/>
                </a:solidFill>
                <a:latin typeface="Cocomat Pro Bold"/>
                <a:ea typeface="Cocomat Pro Bold"/>
                <a:cs typeface="Cocomat Pro Bold"/>
                <a:sym typeface="Cocomat Pro Bold"/>
              </a:rPr>
              <a:t>Transacciones ilimitadas</a:t>
            </a:r>
          </a:p>
          <a:p>
            <a:pPr algn="just">
              <a:lnSpc>
                <a:spcPts val="2044"/>
              </a:lnSpc>
            </a:pPr>
            <a:r>
              <a:rPr lang="en-US" sz="1718" b="true">
                <a:solidFill>
                  <a:srgbClr val="FFFFFF"/>
                </a:solidFill>
                <a:latin typeface="Cocomat Pro Bold"/>
                <a:ea typeface="Cocomat Pro Bold"/>
                <a:cs typeface="Cocomat Pro Bold"/>
                <a:sym typeface="Cocomat Pro Bold"/>
              </a:rPr>
              <a:t>Incluye:</a:t>
            </a:r>
          </a:p>
          <a:p>
            <a:pPr algn="just">
              <a:lnSpc>
                <a:spcPts val="2044"/>
              </a:lnSpc>
            </a:pPr>
            <a:r>
              <a:rPr lang="en-US" sz="1718" b="true">
                <a:solidFill>
                  <a:srgbClr val="FFFFFF"/>
                </a:solidFill>
                <a:latin typeface="Cocomat Pro Bold"/>
                <a:ea typeface="Cocomat Pro Bold"/>
                <a:cs typeface="Cocomat Pro Bold"/>
                <a:sym typeface="Cocomat Pro Bold"/>
              </a:rPr>
              <a:t> ✔ Módulo de Reportería</a:t>
            </a:r>
          </a:p>
          <a:p>
            <a:pPr algn="just">
              <a:lnSpc>
                <a:spcPts val="2044"/>
              </a:lnSpc>
            </a:pPr>
            <a:r>
              <a:rPr lang="en-US" sz="1718" b="true">
                <a:solidFill>
                  <a:srgbClr val="FFFFFF"/>
                </a:solidFill>
                <a:latin typeface="Cocomat Pro Bold"/>
                <a:ea typeface="Cocomat Pro Bold"/>
                <a:cs typeface="Cocomat Pro Bold"/>
                <a:sym typeface="Cocomat Pro Bold"/>
              </a:rPr>
              <a:t> ✔ Módulo de Ventas</a:t>
            </a:r>
          </a:p>
          <a:p>
            <a:pPr algn="just">
              <a:lnSpc>
                <a:spcPts val="2044"/>
              </a:lnSpc>
            </a:pPr>
            <a:r>
              <a:rPr lang="en-US" sz="1718" b="true">
                <a:solidFill>
                  <a:srgbClr val="FFFFFF"/>
                </a:solidFill>
                <a:latin typeface="Cocomat Pro Bold"/>
                <a:ea typeface="Cocomat Pro Bold"/>
                <a:cs typeface="Cocomat Pro Bold"/>
                <a:sym typeface="Cocomat Pro Bold"/>
              </a:rPr>
              <a:t> ✔ Módulo de Administrador</a:t>
            </a:r>
          </a:p>
          <a:p>
            <a:pPr algn="just">
              <a:lnSpc>
                <a:spcPts val="2044"/>
              </a:lnSpc>
            </a:pPr>
            <a:r>
              <a:rPr lang="en-US" sz="1718" b="true">
                <a:solidFill>
                  <a:srgbClr val="FFFFFF"/>
                </a:solidFill>
                <a:latin typeface="Cocomat Pro Bold"/>
                <a:ea typeface="Cocomat Pro Bold"/>
                <a:cs typeface="Cocomat Pro Bold"/>
                <a:sym typeface="Cocomat Pro Bold"/>
              </a:rPr>
              <a:t> ✔ Módulo de Inventario</a:t>
            </a:r>
          </a:p>
          <a:p>
            <a:pPr algn="just">
              <a:lnSpc>
                <a:spcPts val="2044"/>
              </a:lnSpc>
            </a:pPr>
            <a:r>
              <a:rPr lang="en-US" sz="1718" b="true">
                <a:solidFill>
                  <a:srgbClr val="FFFFFF"/>
                </a:solidFill>
                <a:latin typeface="Cocomat Pro Bold"/>
                <a:ea typeface="Cocomat Pro Bold"/>
                <a:cs typeface="Cocomat Pro Bold"/>
                <a:sym typeface="Cocomat Pro Bold"/>
              </a:rPr>
              <a:t> ✔ Dashboard completo</a:t>
            </a:r>
          </a:p>
          <a:p>
            <a:pPr algn="just">
              <a:lnSpc>
                <a:spcPts val="2044"/>
              </a:lnSpc>
            </a:pPr>
            <a:r>
              <a:rPr lang="en-US" sz="1718" b="true">
                <a:solidFill>
                  <a:srgbClr val="FFFFFF"/>
                </a:solidFill>
                <a:latin typeface="Cocomat Pro Bold"/>
                <a:ea typeface="Cocomat Pro Bold"/>
                <a:cs typeface="Cocomat Pro Bold"/>
                <a:sym typeface="Cocomat Pro Bold"/>
              </a:rPr>
              <a:t> ✔ Servicio de análisis de datos para toma de decisiones</a:t>
            </a:r>
          </a:p>
          <a:p>
            <a:pPr algn="just">
              <a:lnSpc>
                <a:spcPts val="2044"/>
              </a:lnSpc>
            </a:pPr>
            <a:r>
              <a:rPr lang="en-US" sz="1718" b="true">
                <a:solidFill>
                  <a:srgbClr val="FFFFFF"/>
                </a:solidFill>
                <a:latin typeface="Cocomat Pro Bold"/>
                <a:ea typeface="Cocomat Pro Bold"/>
                <a:cs typeface="Cocomat Pro Bold"/>
                <a:sym typeface="Cocomat Pro Bold"/>
              </a:rPr>
              <a:t> ✔ Capacitación incluida</a:t>
            </a:r>
          </a:p>
          <a:p>
            <a:pPr algn="just">
              <a:lnSpc>
                <a:spcPts val="2044"/>
              </a:lnSpc>
            </a:pPr>
            <a:r>
              <a:rPr lang="en-US" sz="1718" b="true">
                <a:solidFill>
                  <a:srgbClr val="FFFFFF"/>
                </a:solidFill>
                <a:latin typeface="Cocomat Pro Bold"/>
                <a:ea typeface="Cocomat Pro Bold"/>
                <a:cs typeface="Cocomat Pro Bold"/>
                <a:sym typeface="Cocomat Pro Bold"/>
              </a:rPr>
              <a:t> ✔ Soporte técnico</a:t>
            </a:r>
          </a:p>
          <a:p>
            <a:pPr algn="just" marL="0" indent="0" lvl="1">
              <a:lnSpc>
                <a:spcPts val="2044"/>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2744562" y="165049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4">
              <a:alphaModFix amt="52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992488" y="1881812"/>
            <a:ext cx="7424224" cy="1554757"/>
          </a:xfrm>
          <a:prstGeom prst="rect">
            <a:avLst/>
          </a:prstGeom>
        </p:spPr>
        <p:txBody>
          <a:bodyPr anchor="t" rtlCol="false" tIns="0" lIns="0" bIns="0" rIns="0">
            <a:spAutoFit/>
          </a:bodyPr>
          <a:lstStyle/>
          <a:p>
            <a:pPr algn="just" marL="0" indent="0" lvl="1">
              <a:lnSpc>
                <a:spcPts val="2044"/>
              </a:lnSpc>
              <a:spcBef>
                <a:spcPct val="0"/>
              </a:spcBef>
            </a:pPr>
            <a:r>
              <a:rPr lang="en-US" b="true" sz="1718" strike="noStrike" u="none">
                <a:solidFill>
                  <a:srgbClr val="FFFFFF"/>
                </a:solidFill>
                <a:latin typeface="Cocomat Pro Bold"/>
                <a:ea typeface="Cocomat Pro Bold"/>
                <a:cs typeface="Cocomat Pro Bold"/>
                <a:sym typeface="Cocomat Pro Bold"/>
              </a:rPr>
              <a:t>"Ctrl+Pyme" resuelve una necesidad real del mercado.Nuestra solución no es solo un software; es una herramienta que digitaliza y empodera a los pequeños comercios, ayudándolos a pasar de una gestión manual y desorganizada a una operación profesional y basada en datos.</a:t>
            </a:r>
          </a:p>
          <a:p>
            <a:pPr algn="just" marL="0" indent="0" lvl="1">
              <a:lnSpc>
                <a:spcPts val="2044"/>
              </a:lnSpc>
              <a:spcBef>
                <a:spcPct val="0"/>
              </a:spcBef>
            </a:pPr>
          </a:p>
        </p:txBody>
      </p:sp>
      <p:sp>
        <p:nvSpPr>
          <p:cNvPr name="TextBox 7" id="7"/>
          <p:cNvSpPr txBox="true"/>
          <p:nvPr/>
        </p:nvSpPr>
        <p:spPr>
          <a:xfrm rot="0">
            <a:off x="992488" y="3684463"/>
            <a:ext cx="7424224" cy="1297582"/>
          </a:xfrm>
          <a:prstGeom prst="rect">
            <a:avLst/>
          </a:prstGeom>
        </p:spPr>
        <p:txBody>
          <a:bodyPr anchor="t" rtlCol="false" tIns="0" lIns="0" bIns="0" rIns="0">
            <a:spAutoFit/>
          </a:bodyPr>
          <a:lstStyle/>
          <a:p>
            <a:pPr algn="just" marL="0" indent="0" lvl="1">
              <a:lnSpc>
                <a:spcPts val="2044"/>
              </a:lnSpc>
              <a:spcBef>
                <a:spcPct val="0"/>
              </a:spcBef>
            </a:pPr>
            <a:r>
              <a:rPr lang="en-US" b="true" sz="1718" strike="noStrike" u="none">
                <a:solidFill>
                  <a:srgbClr val="FFFFFF"/>
                </a:solidFill>
                <a:latin typeface="Cocomat Pro Bold"/>
                <a:ea typeface="Cocomat Pro Bold"/>
                <a:cs typeface="Cocomat Pro Bold"/>
                <a:sym typeface="Cocomat Pro Bold"/>
              </a:rPr>
              <a:t>El modelo de negocio es financieramente sostenible.</a:t>
            </a:r>
          </a:p>
          <a:p>
            <a:pPr algn="just" marL="0" indent="0" lvl="1">
              <a:lnSpc>
                <a:spcPts val="2044"/>
              </a:lnSpc>
              <a:spcBef>
                <a:spcPct val="0"/>
              </a:spcBef>
            </a:pPr>
            <a:r>
              <a:rPr lang="en-US" b="true" sz="1718" strike="noStrike" u="none">
                <a:solidFill>
                  <a:srgbClr val="FFFFFF"/>
                </a:solidFill>
                <a:latin typeface="Cocomat Pro Bold"/>
                <a:ea typeface="Cocomat Pro Bold"/>
                <a:cs typeface="Cocomat Pro Bold"/>
                <a:sym typeface="Cocomat Pro Bold"/>
              </a:rPr>
              <a:t>Nuestro enfoque SaaS de suscripción, combinado con la eficiencia de los servicios cloud, nos permite generar ingresos recurrentes con costos operativos optimizados. La integración con Transbank simplifica el proceso de cobro, lo que asegura un flujo de caja constante.</a:t>
            </a:r>
          </a:p>
        </p:txBody>
      </p:sp>
      <p:sp>
        <p:nvSpPr>
          <p:cNvPr name="TextBox 8" id="8"/>
          <p:cNvSpPr txBox="true"/>
          <p:nvPr/>
        </p:nvSpPr>
        <p:spPr>
          <a:xfrm rot="0">
            <a:off x="731520" y="529745"/>
            <a:ext cx="3060685" cy="451174"/>
          </a:xfrm>
          <a:prstGeom prst="rect">
            <a:avLst/>
          </a:prstGeom>
        </p:spPr>
        <p:txBody>
          <a:bodyPr anchor="t" rtlCol="false" tIns="0" lIns="0" bIns="0" rIns="0">
            <a:spAutoFit/>
          </a:bodyPr>
          <a:lstStyle/>
          <a:p>
            <a:pPr algn="l" marL="0" indent="0" lvl="0">
              <a:lnSpc>
                <a:spcPts val="3318"/>
              </a:lnSpc>
              <a:spcBef>
                <a:spcPct val="0"/>
              </a:spcBef>
            </a:pPr>
            <a:r>
              <a:rPr lang="en-US" b="true" sz="3285" u="none">
                <a:solidFill>
                  <a:srgbClr val="94D2BD"/>
                </a:solidFill>
                <a:latin typeface="Cocomat Pro Heavy"/>
                <a:ea typeface="Cocomat Pro Heavy"/>
                <a:cs typeface="Cocomat Pro Heavy"/>
                <a:sym typeface="Cocomat Pro Heavy"/>
              </a:rPr>
              <a:t>CONCLUSIÓN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186348" y="2868229"/>
            <a:ext cx="3380904" cy="656214"/>
          </a:xfrm>
          <a:prstGeom prst="rect">
            <a:avLst/>
          </a:prstGeom>
        </p:spPr>
        <p:txBody>
          <a:bodyPr anchor="t" rtlCol="false" tIns="0" lIns="0" bIns="0" rIns="0">
            <a:spAutoFit/>
          </a:bodyPr>
          <a:lstStyle/>
          <a:p>
            <a:pPr algn="ctr" marL="0" indent="0" lvl="0">
              <a:lnSpc>
                <a:spcPts val="4741"/>
              </a:lnSpc>
              <a:spcBef>
                <a:spcPct val="0"/>
              </a:spcBef>
            </a:pPr>
            <a:r>
              <a:rPr lang="en-US" b="true" sz="4694" u="none">
                <a:solidFill>
                  <a:srgbClr val="005F73"/>
                </a:solidFill>
                <a:latin typeface="Cocomat Pro Heavy"/>
                <a:ea typeface="Cocomat Pro Heavy"/>
                <a:cs typeface="Cocomat Pro Heavy"/>
                <a:sym typeface="Cocomat Pro Heavy"/>
              </a:rPr>
              <a:t>¡GRACIAS!</a:t>
            </a:r>
          </a:p>
        </p:txBody>
      </p:sp>
      <p:sp>
        <p:nvSpPr>
          <p:cNvPr name="Freeform 3" id="3"/>
          <p:cNvSpPr/>
          <p:nvPr/>
        </p:nvSpPr>
        <p:spPr>
          <a:xfrm flipH="false" flipV="false" rot="0">
            <a:off x="-2658063" y="1719696"/>
            <a:ext cx="3572390" cy="3572390"/>
          </a:xfrm>
          <a:custGeom>
            <a:avLst/>
            <a:gdLst/>
            <a:ahLst/>
            <a:cxnLst/>
            <a:rect r="r" b="b" t="t" l="l"/>
            <a:pathLst>
              <a:path h="3572390" w="3572390">
                <a:moveTo>
                  <a:pt x="0" y="0"/>
                </a:moveTo>
                <a:lnTo>
                  <a:pt x="3572390" y="0"/>
                </a:lnTo>
                <a:lnTo>
                  <a:pt x="3572390" y="3572389"/>
                </a:lnTo>
                <a:lnTo>
                  <a:pt x="0" y="3572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57169" y="-1581297"/>
            <a:ext cx="3300993" cy="3300993"/>
          </a:xfrm>
          <a:custGeom>
            <a:avLst/>
            <a:gdLst/>
            <a:ahLst/>
            <a:cxnLst/>
            <a:rect r="r" b="b" t="t" l="l"/>
            <a:pathLst>
              <a:path h="3300993" w="3300993">
                <a:moveTo>
                  <a:pt x="0" y="0"/>
                </a:moveTo>
                <a:lnTo>
                  <a:pt x="3300992" y="0"/>
                </a:lnTo>
                <a:lnTo>
                  <a:pt x="3300992" y="3300993"/>
                </a:lnTo>
                <a:lnTo>
                  <a:pt x="0" y="3300993"/>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516882" y="-1244743"/>
            <a:ext cx="4402662" cy="4402662"/>
          </a:xfrm>
          <a:custGeom>
            <a:avLst/>
            <a:gdLst/>
            <a:ahLst/>
            <a:cxnLst/>
            <a:rect r="r" b="b" t="t" l="l"/>
            <a:pathLst>
              <a:path h="4402662" w="4402662">
                <a:moveTo>
                  <a:pt x="0" y="0"/>
                </a:moveTo>
                <a:lnTo>
                  <a:pt x="4402661" y="0"/>
                </a:lnTo>
                <a:lnTo>
                  <a:pt x="4402661" y="4402662"/>
                </a:lnTo>
                <a:lnTo>
                  <a:pt x="0" y="4402662"/>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TextBox 2" id="2"/>
          <p:cNvSpPr txBox="true"/>
          <p:nvPr/>
        </p:nvSpPr>
        <p:spPr>
          <a:xfrm rot="0">
            <a:off x="1095477" y="411521"/>
            <a:ext cx="3198556" cy="475867"/>
          </a:xfrm>
          <a:prstGeom prst="rect">
            <a:avLst/>
          </a:prstGeom>
        </p:spPr>
        <p:txBody>
          <a:bodyPr anchor="t" rtlCol="false" tIns="0" lIns="0" bIns="0" rIns="0">
            <a:spAutoFit/>
          </a:bodyPr>
          <a:lstStyle/>
          <a:p>
            <a:pPr algn="l" marL="0" indent="0" lvl="0">
              <a:lnSpc>
                <a:spcPts val="3488"/>
              </a:lnSpc>
              <a:spcBef>
                <a:spcPct val="0"/>
              </a:spcBef>
            </a:pPr>
            <a:r>
              <a:rPr lang="en-US" b="true" sz="3453">
                <a:solidFill>
                  <a:srgbClr val="FFFFFF"/>
                </a:solidFill>
                <a:latin typeface="Cocomat Pro Heavy"/>
                <a:ea typeface="Cocomat Pro Heavy"/>
                <a:cs typeface="Cocomat Pro Heavy"/>
                <a:sym typeface="Cocomat Pro Heavy"/>
              </a:rPr>
              <a:t>PROBLEMA</a:t>
            </a:r>
          </a:p>
        </p:txBody>
      </p:sp>
      <p:sp>
        <p:nvSpPr>
          <p:cNvPr name="AutoShape 3" id="3"/>
          <p:cNvSpPr/>
          <p:nvPr/>
        </p:nvSpPr>
        <p:spPr>
          <a:xfrm>
            <a:off x="896085" y="758691"/>
            <a:ext cx="3198556" cy="0"/>
          </a:xfrm>
          <a:prstGeom prst="line">
            <a:avLst/>
          </a:prstGeom>
          <a:ln cap="rnd" w="19050">
            <a:solidFill>
              <a:srgbClr val="FFFFFF"/>
            </a:solidFill>
            <a:prstDash val="solid"/>
            <a:headEnd type="none" len="sm" w="sm"/>
            <a:tailEnd type="none" len="sm" w="sm"/>
          </a:ln>
        </p:spPr>
      </p:sp>
      <p:sp>
        <p:nvSpPr>
          <p:cNvPr name="TextBox 4" id="4"/>
          <p:cNvSpPr txBox="true"/>
          <p:nvPr/>
        </p:nvSpPr>
        <p:spPr>
          <a:xfrm rot="0">
            <a:off x="912130" y="1142447"/>
            <a:ext cx="8109950" cy="2645067"/>
          </a:xfrm>
          <a:prstGeom prst="rect">
            <a:avLst/>
          </a:prstGeom>
        </p:spPr>
        <p:txBody>
          <a:bodyPr anchor="t" rtlCol="false" tIns="0" lIns="0" bIns="0" rIns="0">
            <a:spAutoFit/>
          </a:bodyPr>
          <a:lstStyle/>
          <a:p>
            <a:pPr algn="ctr">
              <a:lnSpc>
                <a:spcPts val="2156"/>
              </a:lnSpc>
            </a:pPr>
            <a:r>
              <a:rPr lang="en-US" b="true" sz="1843" spc="12">
                <a:solidFill>
                  <a:srgbClr val="FFFFFF"/>
                </a:solidFill>
                <a:latin typeface="Clear Sans Bold"/>
                <a:ea typeface="Clear Sans Bold"/>
                <a:cs typeface="Clear Sans Bold"/>
                <a:sym typeface="Clear Sans Bold"/>
              </a:rPr>
              <a:t> </a:t>
            </a:r>
            <a:r>
              <a:rPr lang="en-US" b="true" sz="1843" spc="12">
                <a:solidFill>
                  <a:srgbClr val="FFFFFF"/>
                </a:solidFill>
                <a:latin typeface="Clear Sans Bold"/>
                <a:ea typeface="Clear Sans Bold"/>
                <a:cs typeface="Clear Sans Bold"/>
                <a:sym typeface="Clear Sans Bold"/>
              </a:rPr>
              <a:t>El Desafío del Comercio Tradicional.</a:t>
            </a:r>
          </a:p>
          <a:p>
            <a:pPr algn="ctr">
              <a:lnSpc>
                <a:spcPts val="1922"/>
              </a:lnSpc>
            </a:pPr>
          </a:p>
          <a:p>
            <a:pPr algn="l">
              <a:lnSpc>
                <a:spcPts val="1922"/>
              </a:lnSpc>
            </a:pPr>
          </a:p>
          <a:p>
            <a:pPr algn="l">
              <a:lnSpc>
                <a:spcPts val="1922"/>
              </a:lnSpc>
            </a:pPr>
            <a:r>
              <a:rPr lang="en-US" sz="1643" spc="11">
                <a:solidFill>
                  <a:srgbClr val="FFFFFF"/>
                </a:solidFill>
                <a:latin typeface="Clear Sans"/>
                <a:ea typeface="Clear Sans"/>
                <a:cs typeface="Clear Sans"/>
                <a:sym typeface="Clear Sans"/>
              </a:rPr>
              <a:t>Control deficiente: Manejo manual de inventario y ventas, lo que provoca pérdidas y descuadres de caja.</a:t>
            </a:r>
          </a:p>
          <a:p>
            <a:pPr algn="l">
              <a:lnSpc>
                <a:spcPts val="1922"/>
              </a:lnSpc>
            </a:pPr>
          </a:p>
          <a:p>
            <a:pPr algn="l">
              <a:lnSpc>
                <a:spcPts val="1922"/>
              </a:lnSpc>
            </a:pPr>
            <a:r>
              <a:rPr lang="en-US" sz="1643" spc="11">
                <a:solidFill>
                  <a:srgbClr val="FFFFFF"/>
                </a:solidFill>
                <a:latin typeface="Clear Sans"/>
                <a:ea typeface="Clear Sans"/>
                <a:cs typeface="Clear Sans"/>
                <a:sym typeface="Clear Sans"/>
              </a:rPr>
              <a:t>Falta de gestión: Dec</a:t>
            </a:r>
            <a:r>
              <a:rPr lang="en-US" sz="1643" spc="11" u="none">
                <a:solidFill>
                  <a:srgbClr val="FFFFFF"/>
                </a:solidFill>
                <a:latin typeface="Clear Sans"/>
                <a:ea typeface="Clear Sans"/>
                <a:cs typeface="Clear Sans"/>
                <a:sym typeface="Clear Sans"/>
              </a:rPr>
              <a:t>i</a:t>
            </a:r>
            <a:r>
              <a:rPr lang="en-US" sz="1643" spc="11">
                <a:solidFill>
                  <a:srgbClr val="FFFFFF"/>
                </a:solidFill>
                <a:latin typeface="Clear Sans"/>
                <a:ea typeface="Clear Sans"/>
                <a:cs typeface="Clear Sans"/>
                <a:sym typeface="Clear Sans"/>
              </a:rPr>
              <a:t>sio</a:t>
            </a:r>
            <a:r>
              <a:rPr lang="en-US" sz="1643" spc="11" u="none">
                <a:solidFill>
                  <a:srgbClr val="FFFFFF"/>
                </a:solidFill>
                <a:latin typeface="Clear Sans"/>
                <a:ea typeface="Clear Sans"/>
                <a:cs typeface="Clear Sans"/>
                <a:sym typeface="Clear Sans"/>
              </a:rPr>
              <a:t>nes </a:t>
            </a:r>
            <a:r>
              <a:rPr lang="en-US" sz="1643" spc="11">
                <a:solidFill>
                  <a:srgbClr val="FFFFFF"/>
                </a:solidFill>
                <a:latin typeface="Clear Sans"/>
                <a:ea typeface="Clear Sans"/>
                <a:cs typeface="Clear Sans"/>
                <a:sym typeface="Clear Sans"/>
              </a:rPr>
              <a:t>bas</a:t>
            </a:r>
            <a:r>
              <a:rPr lang="en-US" sz="1643" spc="11" u="none">
                <a:solidFill>
                  <a:srgbClr val="FFFFFF"/>
                </a:solidFill>
                <a:latin typeface="Clear Sans"/>
                <a:ea typeface="Clear Sans"/>
                <a:cs typeface="Clear Sans"/>
                <a:sym typeface="Clear Sans"/>
              </a:rPr>
              <a:t>ad</a:t>
            </a:r>
            <a:r>
              <a:rPr lang="en-US" sz="1643" spc="11">
                <a:solidFill>
                  <a:srgbClr val="FFFFFF"/>
                </a:solidFill>
                <a:latin typeface="Clear Sans"/>
                <a:ea typeface="Clear Sans"/>
                <a:cs typeface="Clear Sans"/>
                <a:sym typeface="Clear Sans"/>
              </a:rPr>
              <a:t>as en int</a:t>
            </a:r>
            <a:r>
              <a:rPr lang="en-US" sz="1643" spc="11" u="none">
                <a:solidFill>
                  <a:srgbClr val="FFFFFF"/>
                </a:solidFill>
                <a:latin typeface="Clear Sans"/>
                <a:ea typeface="Clear Sans"/>
                <a:cs typeface="Clear Sans"/>
                <a:sym typeface="Clear Sans"/>
              </a:rPr>
              <a:t>u</a:t>
            </a:r>
            <a:r>
              <a:rPr lang="en-US" sz="1643" spc="11">
                <a:solidFill>
                  <a:srgbClr val="FFFFFF"/>
                </a:solidFill>
                <a:latin typeface="Clear Sans"/>
                <a:ea typeface="Clear Sans"/>
                <a:cs typeface="Clear Sans"/>
                <a:sym typeface="Clear Sans"/>
              </a:rPr>
              <a:t>ición, sin da</a:t>
            </a:r>
            <a:r>
              <a:rPr lang="en-US" sz="1643" spc="11" u="none">
                <a:solidFill>
                  <a:srgbClr val="FFFFFF"/>
                </a:solidFill>
                <a:latin typeface="Clear Sans"/>
                <a:ea typeface="Clear Sans"/>
                <a:cs typeface="Clear Sans"/>
                <a:sym typeface="Clear Sans"/>
              </a:rPr>
              <a:t>tos </a:t>
            </a:r>
            <a:r>
              <a:rPr lang="en-US" sz="1643" spc="11">
                <a:solidFill>
                  <a:srgbClr val="FFFFFF"/>
                </a:solidFill>
                <a:latin typeface="Clear Sans"/>
                <a:ea typeface="Clear Sans"/>
                <a:cs typeface="Clear Sans"/>
                <a:sym typeface="Clear Sans"/>
              </a:rPr>
              <a:t>p</a:t>
            </a:r>
            <a:r>
              <a:rPr lang="en-US" sz="1643" spc="11" u="none">
                <a:solidFill>
                  <a:srgbClr val="FFFFFF"/>
                </a:solidFill>
                <a:latin typeface="Clear Sans"/>
                <a:ea typeface="Clear Sans"/>
                <a:cs typeface="Clear Sans"/>
                <a:sym typeface="Clear Sans"/>
              </a:rPr>
              <a:t>a</a:t>
            </a:r>
            <a:r>
              <a:rPr lang="en-US" sz="1643" spc="11">
                <a:solidFill>
                  <a:srgbClr val="FFFFFF"/>
                </a:solidFill>
                <a:latin typeface="Clear Sans"/>
                <a:ea typeface="Clear Sans"/>
                <a:cs typeface="Clear Sans"/>
                <a:sym typeface="Clear Sans"/>
              </a:rPr>
              <a:t>ra </a:t>
            </a:r>
            <a:r>
              <a:rPr lang="en-US" sz="1643" spc="11" u="none">
                <a:solidFill>
                  <a:srgbClr val="FFFFFF"/>
                </a:solidFill>
                <a:latin typeface="Clear Sans"/>
                <a:ea typeface="Clear Sans"/>
                <a:cs typeface="Clear Sans"/>
                <a:sym typeface="Clear Sans"/>
              </a:rPr>
              <a:t>o</a:t>
            </a:r>
            <a:r>
              <a:rPr lang="en-US" sz="1643" spc="11">
                <a:solidFill>
                  <a:srgbClr val="FFFFFF"/>
                </a:solidFill>
                <a:latin typeface="Clear Sans"/>
                <a:ea typeface="Clear Sans"/>
                <a:cs typeface="Clear Sans"/>
                <a:sym typeface="Clear Sans"/>
              </a:rPr>
              <a:t>ptimizar p</a:t>
            </a:r>
            <a:r>
              <a:rPr lang="en-US" sz="1643" spc="11" u="none">
                <a:solidFill>
                  <a:srgbClr val="FFFFFF"/>
                </a:solidFill>
                <a:latin typeface="Clear Sans"/>
                <a:ea typeface="Clear Sans"/>
                <a:cs typeface="Clear Sans"/>
                <a:sym typeface="Clear Sans"/>
              </a:rPr>
              <a:t>re</a:t>
            </a:r>
            <a:r>
              <a:rPr lang="en-US" sz="1643" spc="11">
                <a:solidFill>
                  <a:srgbClr val="FFFFFF"/>
                </a:solidFill>
                <a:latin typeface="Clear Sans"/>
                <a:ea typeface="Clear Sans"/>
                <a:cs typeface="Clear Sans"/>
                <a:sym typeface="Clear Sans"/>
              </a:rPr>
              <a:t>cio</a:t>
            </a:r>
            <a:r>
              <a:rPr lang="en-US" sz="1643" spc="11" u="none">
                <a:solidFill>
                  <a:srgbClr val="FFFFFF"/>
                </a:solidFill>
                <a:latin typeface="Clear Sans"/>
                <a:ea typeface="Clear Sans"/>
                <a:cs typeface="Clear Sans"/>
                <a:sym typeface="Clear Sans"/>
              </a:rPr>
              <a:t>s</a:t>
            </a:r>
            <a:r>
              <a:rPr lang="en-US" sz="1643" spc="11">
                <a:solidFill>
                  <a:srgbClr val="FFFFFF"/>
                </a:solidFill>
                <a:latin typeface="Clear Sans"/>
                <a:ea typeface="Clear Sans"/>
                <a:cs typeface="Clear Sans"/>
                <a:sym typeface="Clear Sans"/>
              </a:rPr>
              <a:t> o compras.</a:t>
            </a:r>
          </a:p>
          <a:p>
            <a:pPr algn="l">
              <a:lnSpc>
                <a:spcPts val="1922"/>
              </a:lnSpc>
            </a:pPr>
          </a:p>
          <a:p>
            <a:pPr algn="l" marL="0" indent="0" lvl="0">
              <a:lnSpc>
                <a:spcPts val="1922"/>
              </a:lnSpc>
            </a:pPr>
            <a:r>
              <a:rPr lang="en-US" sz="1643" spc="11">
                <a:solidFill>
                  <a:srgbClr val="FFFFFF"/>
                </a:solidFill>
                <a:latin typeface="Clear Sans"/>
                <a:ea typeface="Clear Sans"/>
                <a:cs typeface="Clear Sans"/>
                <a:sym typeface="Clear Sans"/>
              </a:rPr>
              <a:t>Baja viabilid</a:t>
            </a:r>
            <a:r>
              <a:rPr lang="en-US" sz="1643" spc="11" u="none">
                <a:solidFill>
                  <a:srgbClr val="FFFFFF"/>
                </a:solidFill>
                <a:latin typeface="Clear Sans"/>
                <a:ea typeface="Clear Sans"/>
                <a:cs typeface="Clear Sans"/>
                <a:sym typeface="Clear Sans"/>
              </a:rPr>
              <a:t>a</a:t>
            </a:r>
            <a:r>
              <a:rPr lang="en-US" sz="1643" spc="11">
                <a:solidFill>
                  <a:srgbClr val="FFFFFF"/>
                </a:solidFill>
                <a:latin typeface="Clear Sans"/>
                <a:ea typeface="Clear Sans"/>
                <a:cs typeface="Clear Sans"/>
                <a:sym typeface="Clear Sans"/>
              </a:rPr>
              <a:t>d: Des</a:t>
            </a:r>
            <a:r>
              <a:rPr lang="en-US" sz="1643" spc="11" u="none">
                <a:solidFill>
                  <a:srgbClr val="FFFFFF"/>
                </a:solidFill>
                <a:latin typeface="Clear Sans"/>
                <a:ea typeface="Clear Sans"/>
                <a:cs typeface="Clear Sans"/>
                <a:sym typeface="Clear Sans"/>
              </a:rPr>
              <a:t>c</a:t>
            </a:r>
            <a:r>
              <a:rPr lang="en-US" sz="1643" spc="11">
                <a:solidFill>
                  <a:srgbClr val="FFFFFF"/>
                </a:solidFill>
                <a:latin typeface="Clear Sans"/>
                <a:ea typeface="Clear Sans"/>
                <a:cs typeface="Clear Sans"/>
                <a:sym typeface="Clear Sans"/>
              </a:rPr>
              <a:t>ono</a:t>
            </a:r>
            <a:r>
              <a:rPr lang="en-US" sz="1643" spc="11" u="none">
                <a:solidFill>
                  <a:srgbClr val="FFFFFF"/>
                </a:solidFill>
                <a:latin typeface="Clear Sans"/>
                <a:ea typeface="Clear Sans"/>
                <a:cs typeface="Clear Sans"/>
                <a:sym typeface="Clear Sans"/>
              </a:rPr>
              <a:t>c</a:t>
            </a:r>
            <a:r>
              <a:rPr lang="en-US" sz="1643" spc="11">
                <a:solidFill>
                  <a:srgbClr val="FFFFFF"/>
                </a:solidFill>
                <a:latin typeface="Clear Sans"/>
                <a:ea typeface="Clear Sans"/>
                <a:cs typeface="Clear Sans"/>
                <a:sym typeface="Clear Sans"/>
              </a:rPr>
              <a:t>imi</a:t>
            </a:r>
            <a:r>
              <a:rPr lang="en-US" sz="1643" spc="11" u="none">
                <a:solidFill>
                  <a:srgbClr val="FFFFFF"/>
                </a:solidFill>
                <a:latin typeface="Clear Sans"/>
                <a:ea typeface="Clear Sans"/>
                <a:cs typeface="Clear Sans"/>
                <a:sym typeface="Clear Sans"/>
              </a:rPr>
              <a:t>e</a:t>
            </a:r>
            <a:r>
              <a:rPr lang="en-US" sz="1643" spc="11">
                <a:solidFill>
                  <a:srgbClr val="FFFFFF"/>
                </a:solidFill>
                <a:latin typeface="Clear Sans"/>
                <a:ea typeface="Clear Sans"/>
                <a:cs typeface="Clear Sans"/>
                <a:sym typeface="Clear Sans"/>
              </a:rPr>
              <a:t>nto </a:t>
            </a:r>
            <a:r>
              <a:rPr lang="en-US" sz="1643" spc="11" u="none">
                <a:solidFill>
                  <a:srgbClr val="FFFFFF"/>
                </a:solidFill>
                <a:latin typeface="Clear Sans"/>
                <a:ea typeface="Clear Sans"/>
                <a:cs typeface="Clear Sans"/>
                <a:sym typeface="Clear Sans"/>
              </a:rPr>
              <a:t>de</a:t>
            </a:r>
            <a:r>
              <a:rPr lang="en-US" sz="1643" spc="11">
                <a:solidFill>
                  <a:srgbClr val="FFFFFF"/>
                </a:solidFill>
                <a:latin typeface="Clear Sans"/>
                <a:ea typeface="Clear Sans"/>
                <a:cs typeface="Clear Sans"/>
                <a:sym typeface="Clear Sans"/>
              </a:rPr>
              <a:t>l</a:t>
            </a:r>
            <a:r>
              <a:rPr lang="en-US" sz="1643" spc="11" u="none">
                <a:solidFill>
                  <a:srgbClr val="FFFFFF"/>
                </a:solidFill>
                <a:latin typeface="Clear Sans"/>
                <a:ea typeface="Clear Sans"/>
                <a:cs typeface="Clear Sans"/>
                <a:sym typeface="Clear Sans"/>
              </a:rPr>
              <a:t> </a:t>
            </a:r>
            <a:r>
              <a:rPr lang="en-US" sz="1643" spc="11">
                <a:solidFill>
                  <a:srgbClr val="FFFFFF"/>
                </a:solidFill>
                <a:latin typeface="Clear Sans"/>
                <a:ea typeface="Clear Sans"/>
                <a:cs typeface="Clear Sans"/>
                <a:sym typeface="Clear Sans"/>
              </a:rPr>
              <a:t>punto</a:t>
            </a:r>
            <a:r>
              <a:rPr lang="en-US" sz="1643" spc="11" u="none">
                <a:solidFill>
                  <a:srgbClr val="FFFFFF"/>
                </a:solidFill>
                <a:latin typeface="Clear Sans"/>
                <a:ea typeface="Clear Sans"/>
                <a:cs typeface="Clear Sans"/>
                <a:sym typeface="Clear Sans"/>
              </a:rPr>
              <a:t> </a:t>
            </a:r>
            <a:r>
              <a:rPr lang="en-US" sz="1643" spc="11">
                <a:solidFill>
                  <a:srgbClr val="FFFFFF"/>
                </a:solidFill>
                <a:latin typeface="Clear Sans"/>
                <a:ea typeface="Clear Sans"/>
                <a:cs typeface="Clear Sans"/>
                <a:sym typeface="Clear Sans"/>
              </a:rPr>
              <a:t>d</a:t>
            </a:r>
            <a:r>
              <a:rPr lang="en-US" sz="1643" spc="11" u="none">
                <a:solidFill>
                  <a:srgbClr val="FFFFFF"/>
                </a:solidFill>
                <a:latin typeface="Clear Sans"/>
                <a:ea typeface="Clear Sans"/>
                <a:cs typeface="Clear Sans"/>
                <a:sym typeface="Clear Sans"/>
              </a:rPr>
              <a:t>e</a:t>
            </a:r>
            <a:r>
              <a:rPr lang="en-US" sz="1643" spc="11">
                <a:solidFill>
                  <a:srgbClr val="FFFFFF"/>
                </a:solidFill>
                <a:latin typeface="Clear Sans"/>
                <a:ea typeface="Clear Sans"/>
                <a:cs typeface="Clear Sans"/>
                <a:sym typeface="Clear Sans"/>
              </a:rPr>
              <a:t> </a:t>
            </a:r>
            <a:r>
              <a:rPr lang="en-US" sz="1643" spc="11" u="none">
                <a:solidFill>
                  <a:srgbClr val="FFFFFF"/>
                </a:solidFill>
                <a:latin typeface="Clear Sans"/>
                <a:ea typeface="Clear Sans"/>
                <a:cs typeface="Clear Sans"/>
                <a:sym typeface="Clear Sans"/>
              </a:rPr>
              <a:t>e</a:t>
            </a:r>
            <a:r>
              <a:rPr lang="en-US" sz="1643" spc="11">
                <a:solidFill>
                  <a:srgbClr val="FFFFFF"/>
                </a:solidFill>
                <a:latin typeface="Clear Sans"/>
                <a:ea typeface="Clear Sans"/>
                <a:cs typeface="Clear Sans"/>
                <a:sym typeface="Clear Sans"/>
              </a:rPr>
              <a:t>qu</a:t>
            </a:r>
            <a:r>
              <a:rPr lang="en-US" sz="1643" spc="11" u="none">
                <a:solidFill>
                  <a:srgbClr val="FFFFFF"/>
                </a:solidFill>
                <a:latin typeface="Clear Sans"/>
                <a:ea typeface="Clear Sans"/>
                <a:cs typeface="Clear Sans"/>
                <a:sym typeface="Clear Sans"/>
              </a:rPr>
              <a:t>i</a:t>
            </a:r>
            <a:r>
              <a:rPr lang="en-US" sz="1643" spc="11">
                <a:solidFill>
                  <a:srgbClr val="FFFFFF"/>
                </a:solidFill>
                <a:latin typeface="Clear Sans"/>
                <a:ea typeface="Clear Sans"/>
                <a:cs typeface="Clear Sans"/>
                <a:sym typeface="Clear Sans"/>
              </a:rPr>
              <a:t>libr</a:t>
            </a:r>
            <a:r>
              <a:rPr lang="en-US" sz="1643" spc="11" u="none">
                <a:solidFill>
                  <a:srgbClr val="FFFFFF"/>
                </a:solidFill>
                <a:latin typeface="Clear Sans"/>
                <a:ea typeface="Clear Sans"/>
                <a:cs typeface="Clear Sans"/>
                <a:sym typeface="Clear Sans"/>
              </a:rPr>
              <a:t>io</a:t>
            </a:r>
            <a:r>
              <a:rPr lang="en-US" sz="1643" spc="11">
                <a:solidFill>
                  <a:srgbClr val="FFFFFF"/>
                </a:solidFill>
                <a:latin typeface="Clear Sans"/>
                <a:ea typeface="Clear Sans"/>
                <a:cs typeface="Clear Sans"/>
                <a:sym typeface="Clear Sans"/>
              </a:rPr>
              <a:t>,</a:t>
            </a:r>
            <a:r>
              <a:rPr lang="en-US" sz="1643" spc="11" u="none">
                <a:solidFill>
                  <a:srgbClr val="FFFFFF"/>
                </a:solidFill>
                <a:latin typeface="Clear Sans"/>
                <a:ea typeface="Clear Sans"/>
                <a:cs typeface="Clear Sans"/>
                <a:sym typeface="Clear Sans"/>
              </a:rPr>
              <a:t> </a:t>
            </a:r>
            <a:r>
              <a:rPr lang="en-US" sz="1643" spc="11">
                <a:solidFill>
                  <a:srgbClr val="FFFFFF"/>
                </a:solidFill>
                <a:latin typeface="Clear Sans"/>
                <a:ea typeface="Clear Sans"/>
                <a:cs typeface="Clear Sans"/>
                <a:sym typeface="Clear Sans"/>
              </a:rPr>
              <a:t>lo qu</a:t>
            </a:r>
            <a:r>
              <a:rPr lang="en-US" sz="1643" spc="11" u="none">
                <a:solidFill>
                  <a:srgbClr val="FFFFFF"/>
                </a:solidFill>
                <a:latin typeface="Clear Sans"/>
                <a:ea typeface="Clear Sans"/>
                <a:cs typeface="Clear Sans"/>
                <a:sym typeface="Clear Sans"/>
              </a:rPr>
              <a:t>e</a:t>
            </a:r>
            <a:r>
              <a:rPr lang="en-US" sz="1643" spc="11">
                <a:solidFill>
                  <a:srgbClr val="FFFFFF"/>
                </a:solidFill>
                <a:latin typeface="Clear Sans"/>
                <a:ea typeface="Clear Sans"/>
                <a:cs typeface="Clear Sans"/>
                <a:sym typeface="Clear Sans"/>
              </a:rPr>
              <a:t> </a:t>
            </a:r>
            <a:r>
              <a:rPr lang="en-US" sz="1643" spc="11" u="none">
                <a:solidFill>
                  <a:srgbClr val="FFFFFF"/>
                </a:solidFill>
                <a:latin typeface="Clear Sans"/>
                <a:ea typeface="Clear Sans"/>
                <a:cs typeface="Clear Sans"/>
                <a:sym typeface="Clear Sans"/>
              </a:rPr>
              <a:t>a</a:t>
            </a:r>
            <a:r>
              <a:rPr lang="en-US" sz="1643" spc="11">
                <a:solidFill>
                  <a:srgbClr val="FFFFFF"/>
                </a:solidFill>
                <a:latin typeface="Clear Sans"/>
                <a:ea typeface="Clear Sans"/>
                <a:cs typeface="Clear Sans"/>
                <a:sym typeface="Clear Sans"/>
              </a:rPr>
              <a:t>umen</a:t>
            </a:r>
            <a:r>
              <a:rPr lang="en-US" sz="1643" spc="11" u="none">
                <a:solidFill>
                  <a:srgbClr val="FFFFFF"/>
                </a:solidFill>
                <a:latin typeface="Clear Sans"/>
                <a:ea typeface="Clear Sans"/>
                <a:cs typeface="Clear Sans"/>
                <a:sym typeface="Clear Sans"/>
              </a:rPr>
              <a:t>ta</a:t>
            </a:r>
            <a:r>
              <a:rPr lang="en-US" sz="1643" spc="11">
                <a:solidFill>
                  <a:srgbClr val="FFFFFF"/>
                </a:solidFill>
                <a:latin typeface="Clear Sans"/>
                <a:ea typeface="Clear Sans"/>
                <a:cs typeface="Clear Sans"/>
                <a:sym typeface="Clear Sans"/>
              </a:rPr>
              <a:t> e</a:t>
            </a:r>
            <a:r>
              <a:rPr lang="en-US" sz="1643" spc="11" u="none">
                <a:solidFill>
                  <a:srgbClr val="FFFFFF"/>
                </a:solidFill>
                <a:latin typeface="Clear Sans"/>
                <a:ea typeface="Clear Sans"/>
                <a:cs typeface="Clear Sans"/>
                <a:sym typeface="Clear Sans"/>
              </a:rPr>
              <a:t>l</a:t>
            </a:r>
            <a:r>
              <a:rPr lang="en-US" sz="1643" spc="11">
                <a:solidFill>
                  <a:srgbClr val="FFFFFF"/>
                </a:solidFill>
                <a:latin typeface="Clear Sans"/>
                <a:ea typeface="Clear Sans"/>
                <a:cs typeface="Clear Sans"/>
                <a:sym typeface="Clear Sans"/>
              </a:rPr>
              <a:t> ri</a:t>
            </a:r>
            <a:r>
              <a:rPr lang="en-US" sz="1643" spc="11" u="none">
                <a:solidFill>
                  <a:srgbClr val="FFFFFF"/>
                </a:solidFill>
                <a:latin typeface="Clear Sans"/>
                <a:ea typeface="Clear Sans"/>
                <a:cs typeface="Clear Sans"/>
                <a:sym typeface="Clear Sans"/>
              </a:rPr>
              <a:t>es</a:t>
            </a:r>
            <a:r>
              <a:rPr lang="en-US" sz="1643" spc="11">
                <a:solidFill>
                  <a:srgbClr val="FFFFFF"/>
                </a:solidFill>
                <a:latin typeface="Clear Sans"/>
                <a:ea typeface="Clear Sans"/>
                <a:cs typeface="Clear Sans"/>
                <a:sym typeface="Clear Sans"/>
              </a:rPr>
              <a:t>go de quiebre.</a:t>
            </a:r>
          </a:p>
        </p:txBody>
      </p:sp>
      <p:sp>
        <p:nvSpPr>
          <p:cNvPr name="Freeform 5" id="5"/>
          <p:cNvSpPr/>
          <p:nvPr/>
        </p:nvSpPr>
        <p:spPr>
          <a:xfrm flipH="false" flipV="false" rot="0">
            <a:off x="-2744562" y="165049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152128" y="4033049"/>
            <a:ext cx="7370169" cy="3012557"/>
          </a:xfrm>
          <a:custGeom>
            <a:avLst/>
            <a:gdLst/>
            <a:ahLst/>
            <a:cxnLst/>
            <a:rect r="r" b="b" t="t" l="l"/>
            <a:pathLst>
              <a:path h="3012557" w="7370169">
                <a:moveTo>
                  <a:pt x="0" y="0"/>
                </a:moveTo>
                <a:lnTo>
                  <a:pt x="7370170" y="0"/>
                </a:lnTo>
                <a:lnTo>
                  <a:pt x="7370170" y="3012556"/>
                </a:lnTo>
                <a:lnTo>
                  <a:pt x="0" y="3012556"/>
                </a:lnTo>
                <a:lnTo>
                  <a:pt x="0" y="0"/>
                </a:lnTo>
                <a:close/>
              </a:path>
            </a:pathLst>
          </a:custGeom>
          <a:blipFill>
            <a:blip r:embed="rId10"/>
            <a:stretch>
              <a:fillRect l="0" t="0" r="0" b="0"/>
            </a:stretch>
          </a:blipFill>
        </p:spPr>
      </p:sp>
      <p:sp>
        <p:nvSpPr>
          <p:cNvPr name="Freeform 10" id="10"/>
          <p:cNvSpPr/>
          <p:nvPr/>
        </p:nvSpPr>
        <p:spPr>
          <a:xfrm flipH="false" flipV="false" rot="0">
            <a:off x="475579" y="1842750"/>
            <a:ext cx="420506" cy="428604"/>
          </a:xfrm>
          <a:custGeom>
            <a:avLst/>
            <a:gdLst/>
            <a:ahLst/>
            <a:cxnLst/>
            <a:rect r="r" b="b" t="t" l="l"/>
            <a:pathLst>
              <a:path h="428604" w="420506">
                <a:moveTo>
                  <a:pt x="0" y="0"/>
                </a:moveTo>
                <a:lnTo>
                  <a:pt x="420506" y="0"/>
                </a:lnTo>
                <a:lnTo>
                  <a:pt x="420506" y="428605"/>
                </a:lnTo>
                <a:lnTo>
                  <a:pt x="0" y="4286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475579" y="2588082"/>
            <a:ext cx="420506" cy="428604"/>
          </a:xfrm>
          <a:custGeom>
            <a:avLst/>
            <a:gdLst/>
            <a:ahLst/>
            <a:cxnLst/>
            <a:rect r="r" b="b" t="t" l="l"/>
            <a:pathLst>
              <a:path h="428604" w="420506">
                <a:moveTo>
                  <a:pt x="0" y="0"/>
                </a:moveTo>
                <a:lnTo>
                  <a:pt x="420506" y="0"/>
                </a:lnTo>
                <a:lnTo>
                  <a:pt x="420506" y="428605"/>
                </a:lnTo>
                <a:lnTo>
                  <a:pt x="0" y="4286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0">
            <a:off x="475579" y="3333414"/>
            <a:ext cx="420506" cy="428604"/>
          </a:xfrm>
          <a:custGeom>
            <a:avLst/>
            <a:gdLst/>
            <a:ahLst/>
            <a:cxnLst/>
            <a:rect r="r" b="b" t="t" l="l"/>
            <a:pathLst>
              <a:path h="428604" w="420506">
                <a:moveTo>
                  <a:pt x="0" y="0"/>
                </a:moveTo>
                <a:lnTo>
                  <a:pt x="420506" y="0"/>
                </a:lnTo>
                <a:lnTo>
                  <a:pt x="420506" y="428605"/>
                </a:lnTo>
                <a:lnTo>
                  <a:pt x="0" y="4286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8103104" y="5782093"/>
            <a:ext cx="3300993" cy="3300993"/>
          </a:xfrm>
          <a:custGeom>
            <a:avLst/>
            <a:gdLst/>
            <a:ahLst/>
            <a:cxnLst/>
            <a:rect r="r" b="b" t="t" l="l"/>
            <a:pathLst>
              <a:path h="3300993" w="3300993">
                <a:moveTo>
                  <a:pt x="0" y="0"/>
                </a:moveTo>
                <a:lnTo>
                  <a:pt x="3300992" y="0"/>
                </a:lnTo>
                <a:lnTo>
                  <a:pt x="3300992" y="3300993"/>
                </a:lnTo>
                <a:lnTo>
                  <a:pt x="0" y="3300993"/>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731612" y="1103451"/>
            <a:ext cx="2314592" cy="31858"/>
          </a:xfrm>
          <a:prstGeom prst="line">
            <a:avLst/>
          </a:prstGeom>
          <a:ln cap="rnd" w="9525">
            <a:solidFill>
              <a:srgbClr val="FFFFFF"/>
            </a:solidFill>
            <a:prstDash val="solid"/>
            <a:headEnd type="none" len="sm" w="sm"/>
            <a:tailEnd type="none" len="sm" w="sm"/>
          </a:ln>
        </p:spPr>
      </p:sp>
      <p:sp>
        <p:nvSpPr>
          <p:cNvPr name="TextBox 4" id="4"/>
          <p:cNvSpPr txBox="true"/>
          <p:nvPr/>
        </p:nvSpPr>
        <p:spPr>
          <a:xfrm rot="0">
            <a:off x="731612" y="1422134"/>
            <a:ext cx="8140050" cy="2683944"/>
          </a:xfrm>
          <a:prstGeom prst="rect">
            <a:avLst/>
          </a:prstGeom>
        </p:spPr>
        <p:txBody>
          <a:bodyPr anchor="t" rtlCol="false" tIns="0" lIns="0" bIns="0" rIns="0">
            <a:spAutoFit/>
          </a:bodyPr>
          <a:lstStyle/>
          <a:p>
            <a:pPr algn="ctr" marL="0" indent="0" lvl="0">
              <a:lnSpc>
                <a:spcPts val="2156"/>
              </a:lnSpc>
              <a:spcBef>
                <a:spcPct val="0"/>
              </a:spcBef>
            </a:pPr>
            <a:r>
              <a:rPr lang="en-US" b="true" sz="1843" spc="12" strike="noStrike" u="none">
                <a:solidFill>
                  <a:srgbClr val="FFFFFF"/>
                </a:solidFill>
                <a:latin typeface="Clear Sans Bold"/>
                <a:ea typeface="Clear Sans Bold"/>
                <a:cs typeface="Clear Sans Bold"/>
                <a:sym typeface="Clear Sans Bold"/>
              </a:rPr>
              <a:t>Ctrl+Pyme: Una Solución Inteligente y Escalable</a:t>
            </a:r>
          </a:p>
          <a:p>
            <a:pPr algn="just" marL="0" indent="0" lvl="0">
              <a:lnSpc>
                <a:spcPts val="1610"/>
              </a:lnSpc>
            </a:pPr>
          </a:p>
          <a:p>
            <a:pPr algn="just" marL="0" indent="0" lvl="0">
              <a:lnSpc>
                <a:spcPts val="1610"/>
              </a:lnSpc>
            </a:pPr>
          </a:p>
          <a:p>
            <a:pPr algn="just" marL="0" indent="0" lvl="0">
              <a:lnSpc>
                <a:spcPts val="1610"/>
              </a:lnSpc>
            </a:pPr>
            <a:r>
              <a:rPr lang="en-US" b="true" sz="1643" spc="11" strike="noStrike" u="none">
                <a:solidFill>
                  <a:srgbClr val="FFFFFF"/>
                </a:solidFill>
                <a:latin typeface="Clear Sans Bold"/>
                <a:ea typeface="Clear Sans Bold"/>
                <a:cs typeface="Clear Sans Bold"/>
                <a:sym typeface="Clear Sans Bold"/>
              </a:rPr>
              <a:t>U</a:t>
            </a:r>
            <a:r>
              <a:rPr lang="en-US" sz="1643" spc="11" strike="noStrike" u="none">
                <a:solidFill>
                  <a:srgbClr val="FFFFFF"/>
                </a:solidFill>
                <a:latin typeface="Clear Sans"/>
                <a:ea typeface="Clear Sans"/>
                <a:cs typeface="Clear Sans"/>
                <a:sym typeface="Clear Sans"/>
              </a:rPr>
              <a:t>na plataforma SaaS (Software como Servicio) que moderniza los negocios de barrio.</a:t>
            </a:r>
          </a:p>
          <a:p>
            <a:pPr algn="just" marL="0" indent="0" lvl="0">
              <a:lnSpc>
                <a:spcPts val="1610"/>
              </a:lnSpc>
            </a:pPr>
          </a:p>
          <a:p>
            <a:pPr algn="just" marL="0" indent="0" lvl="0">
              <a:lnSpc>
                <a:spcPts val="1610"/>
              </a:lnSpc>
            </a:pPr>
            <a:r>
              <a:rPr lang="en-US" sz="1643" spc="11" strike="noStrike" u="none">
                <a:solidFill>
                  <a:srgbClr val="FFFFFF"/>
                </a:solidFill>
                <a:latin typeface="Clear Sans"/>
                <a:ea typeface="Clear Sans"/>
                <a:cs typeface="Clear Sans"/>
                <a:sym typeface="Clear Sans"/>
              </a:rPr>
              <a:t>Control en tiempo real: Inventario y ventas automatizadas.</a:t>
            </a:r>
          </a:p>
          <a:p>
            <a:pPr algn="just" marL="0" indent="0" lvl="0">
              <a:lnSpc>
                <a:spcPts val="1610"/>
              </a:lnSpc>
            </a:pPr>
          </a:p>
          <a:p>
            <a:pPr algn="just" marL="0" indent="0" lvl="0">
              <a:lnSpc>
                <a:spcPts val="1610"/>
              </a:lnSpc>
            </a:pPr>
          </a:p>
          <a:p>
            <a:pPr algn="just" marL="0" indent="0" lvl="0">
              <a:lnSpc>
                <a:spcPts val="1610"/>
              </a:lnSpc>
            </a:pPr>
            <a:r>
              <a:rPr lang="en-US" sz="1643" spc="11" strike="noStrike" u="none">
                <a:solidFill>
                  <a:srgbClr val="FFFFFF"/>
                </a:solidFill>
                <a:latin typeface="Clear Sans"/>
                <a:ea typeface="Clear Sans"/>
                <a:cs typeface="Clear Sans"/>
                <a:sym typeface="Clear Sans"/>
              </a:rPr>
              <a:t>Gestión con datos: Dashboards y reportes que guían las decisiones de negocio.</a:t>
            </a:r>
          </a:p>
          <a:p>
            <a:pPr algn="just" marL="0" indent="0" lvl="0">
              <a:lnSpc>
                <a:spcPts val="1610"/>
              </a:lnSpc>
            </a:pPr>
          </a:p>
          <a:p>
            <a:pPr algn="just" marL="0" indent="0" lvl="0">
              <a:lnSpc>
                <a:spcPts val="1610"/>
              </a:lnSpc>
            </a:pPr>
          </a:p>
          <a:p>
            <a:pPr algn="just" marL="0" indent="0" lvl="0">
              <a:lnSpc>
                <a:spcPts val="1610"/>
              </a:lnSpc>
            </a:pPr>
            <a:r>
              <a:rPr lang="en-US" sz="1643" spc="11" strike="noStrike" u="none">
                <a:solidFill>
                  <a:srgbClr val="FFFFFF"/>
                </a:solidFill>
                <a:latin typeface="Clear Sans"/>
                <a:ea typeface="Clear Sans"/>
                <a:cs typeface="Clear Sans"/>
                <a:sym typeface="Clear Sans"/>
              </a:rPr>
              <a:t>Mayor viabilidad: Monitoreo del punto de equilibrio para asegurar la rentabilidad.</a:t>
            </a:r>
          </a:p>
        </p:txBody>
      </p:sp>
      <p:sp>
        <p:nvSpPr>
          <p:cNvPr name="Freeform 5" id="5"/>
          <p:cNvSpPr/>
          <p:nvPr/>
        </p:nvSpPr>
        <p:spPr>
          <a:xfrm flipH="false" flipV="false" rot="0">
            <a:off x="-2840870" y="-37358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6">
              <a:alphaModFix amt="46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018577" y="-1650496"/>
            <a:ext cx="4402662" cy="4402662"/>
          </a:xfrm>
          <a:custGeom>
            <a:avLst/>
            <a:gdLst/>
            <a:ahLst/>
            <a:cxnLst/>
            <a:rect r="r" b="b" t="t" l="l"/>
            <a:pathLst>
              <a:path h="4402662" w="4402662">
                <a:moveTo>
                  <a:pt x="0" y="0"/>
                </a:moveTo>
                <a:lnTo>
                  <a:pt x="4402662" y="0"/>
                </a:lnTo>
                <a:lnTo>
                  <a:pt x="4402662" y="4402661"/>
                </a:lnTo>
                <a:lnTo>
                  <a:pt x="0" y="4402661"/>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787968" y="4163244"/>
            <a:ext cx="6027338" cy="2810246"/>
          </a:xfrm>
          <a:custGeom>
            <a:avLst/>
            <a:gdLst/>
            <a:ahLst/>
            <a:cxnLst/>
            <a:rect r="r" b="b" t="t" l="l"/>
            <a:pathLst>
              <a:path h="2810246" w="6027338">
                <a:moveTo>
                  <a:pt x="0" y="0"/>
                </a:moveTo>
                <a:lnTo>
                  <a:pt x="6027338" y="0"/>
                </a:lnTo>
                <a:lnTo>
                  <a:pt x="6027338" y="2810247"/>
                </a:lnTo>
                <a:lnTo>
                  <a:pt x="0" y="2810247"/>
                </a:lnTo>
                <a:lnTo>
                  <a:pt x="0" y="0"/>
                </a:lnTo>
                <a:close/>
              </a:path>
            </a:pathLst>
          </a:custGeom>
          <a:blipFill>
            <a:blip r:embed="rId10"/>
            <a:stretch>
              <a:fillRect l="0" t="0" r="0" b="0"/>
            </a:stretch>
          </a:blipFill>
        </p:spPr>
      </p:sp>
      <p:sp>
        <p:nvSpPr>
          <p:cNvPr name="TextBox 9" id="9"/>
          <p:cNvSpPr txBox="true"/>
          <p:nvPr/>
        </p:nvSpPr>
        <p:spPr>
          <a:xfrm rot="0">
            <a:off x="731612" y="739880"/>
            <a:ext cx="2446749" cy="457005"/>
          </a:xfrm>
          <a:prstGeom prst="rect">
            <a:avLst/>
          </a:prstGeom>
        </p:spPr>
        <p:txBody>
          <a:bodyPr anchor="t" rtlCol="false" tIns="0" lIns="0" bIns="0" rIns="0">
            <a:spAutoFit/>
          </a:bodyPr>
          <a:lstStyle/>
          <a:p>
            <a:pPr algn="l" marL="0" indent="0" lvl="0">
              <a:lnSpc>
                <a:spcPts val="3321"/>
              </a:lnSpc>
              <a:spcBef>
                <a:spcPct val="0"/>
              </a:spcBef>
            </a:pPr>
            <a:r>
              <a:rPr lang="en-US" b="true" sz="3288">
                <a:solidFill>
                  <a:srgbClr val="FFFFFF"/>
                </a:solidFill>
                <a:latin typeface="Cocomat Pro Heavy"/>
                <a:ea typeface="Cocomat Pro Heavy"/>
                <a:cs typeface="Cocomat Pro Heavy"/>
                <a:sym typeface="Cocomat Pro Heavy"/>
              </a:rPr>
              <a:t>SOLUCIÓN</a:t>
            </a:r>
          </a:p>
        </p:txBody>
      </p:sp>
      <p:sp>
        <p:nvSpPr>
          <p:cNvPr name="Freeform 10" id="10"/>
          <p:cNvSpPr/>
          <p:nvPr/>
        </p:nvSpPr>
        <p:spPr>
          <a:xfrm flipH="false" flipV="false" rot="0">
            <a:off x="311014" y="1973562"/>
            <a:ext cx="420506" cy="428604"/>
          </a:xfrm>
          <a:custGeom>
            <a:avLst/>
            <a:gdLst/>
            <a:ahLst/>
            <a:cxnLst/>
            <a:rect r="r" b="b" t="t" l="l"/>
            <a:pathLst>
              <a:path h="428604" w="420506">
                <a:moveTo>
                  <a:pt x="0" y="0"/>
                </a:moveTo>
                <a:lnTo>
                  <a:pt x="420506" y="0"/>
                </a:lnTo>
                <a:lnTo>
                  <a:pt x="420506" y="428604"/>
                </a:lnTo>
                <a:lnTo>
                  <a:pt x="0" y="4286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311105" y="2554566"/>
            <a:ext cx="420506" cy="428604"/>
          </a:xfrm>
          <a:custGeom>
            <a:avLst/>
            <a:gdLst/>
            <a:ahLst/>
            <a:cxnLst/>
            <a:rect r="r" b="b" t="t" l="l"/>
            <a:pathLst>
              <a:path h="428604" w="420506">
                <a:moveTo>
                  <a:pt x="0" y="0"/>
                </a:moveTo>
                <a:lnTo>
                  <a:pt x="420507" y="0"/>
                </a:lnTo>
                <a:lnTo>
                  <a:pt x="420507" y="428605"/>
                </a:lnTo>
                <a:lnTo>
                  <a:pt x="0" y="4286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0">
            <a:off x="311105" y="3189279"/>
            <a:ext cx="420506" cy="428604"/>
          </a:xfrm>
          <a:custGeom>
            <a:avLst/>
            <a:gdLst/>
            <a:ahLst/>
            <a:cxnLst/>
            <a:rect r="r" b="b" t="t" l="l"/>
            <a:pathLst>
              <a:path h="428604" w="420506">
                <a:moveTo>
                  <a:pt x="0" y="0"/>
                </a:moveTo>
                <a:lnTo>
                  <a:pt x="420507" y="0"/>
                </a:lnTo>
                <a:lnTo>
                  <a:pt x="420507" y="428604"/>
                </a:lnTo>
                <a:lnTo>
                  <a:pt x="0" y="4286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0">
            <a:off x="311105" y="3744165"/>
            <a:ext cx="420506" cy="428604"/>
          </a:xfrm>
          <a:custGeom>
            <a:avLst/>
            <a:gdLst/>
            <a:ahLst/>
            <a:cxnLst/>
            <a:rect r="r" b="b" t="t" l="l"/>
            <a:pathLst>
              <a:path h="428604" w="420506">
                <a:moveTo>
                  <a:pt x="0" y="0"/>
                </a:moveTo>
                <a:lnTo>
                  <a:pt x="420507" y="0"/>
                </a:lnTo>
                <a:lnTo>
                  <a:pt x="420507" y="428604"/>
                </a:lnTo>
                <a:lnTo>
                  <a:pt x="0" y="4286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2744562" y="165049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31520" y="271008"/>
            <a:ext cx="2545429" cy="455750"/>
          </a:xfrm>
          <a:prstGeom prst="rect">
            <a:avLst/>
          </a:prstGeom>
        </p:spPr>
        <p:txBody>
          <a:bodyPr anchor="t" rtlCol="false" tIns="0" lIns="0" bIns="0" rIns="0">
            <a:spAutoFit/>
          </a:bodyPr>
          <a:lstStyle/>
          <a:p>
            <a:pPr algn="l" marL="0" indent="0" lvl="0">
              <a:lnSpc>
                <a:spcPts val="3311"/>
              </a:lnSpc>
              <a:spcBef>
                <a:spcPct val="0"/>
              </a:spcBef>
            </a:pPr>
            <a:r>
              <a:rPr lang="en-US" b="true" sz="3278">
                <a:solidFill>
                  <a:srgbClr val="FFFFFF"/>
                </a:solidFill>
                <a:latin typeface="Cocomat Pro Heavy"/>
                <a:ea typeface="Cocomat Pro Heavy"/>
                <a:cs typeface="Cocomat Pro Heavy"/>
                <a:sym typeface="Cocomat Pro Heavy"/>
              </a:rPr>
              <a:t>OBJETIVOS</a:t>
            </a:r>
          </a:p>
        </p:txBody>
      </p:sp>
      <p:sp>
        <p:nvSpPr>
          <p:cNvPr name="AutoShape 4" id="4"/>
          <p:cNvSpPr/>
          <p:nvPr/>
        </p:nvSpPr>
        <p:spPr>
          <a:xfrm>
            <a:off x="731520" y="726757"/>
            <a:ext cx="2572196" cy="0"/>
          </a:xfrm>
          <a:prstGeom prst="line">
            <a:avLst/>
          </a:prstGeom>
          <a:ln cap="rnd" w="9525">
            <a:solidFill>
              <a:srgbClr val="FFFFFF"/>
            </a:solidFill>
            <a:prstDash val="solid"/>
            <a:headEnd type="none" len="sm" w="sm"/>
            <a:tailEnd type="none" len="sm" w="sm"/>
          </a:ln>
        </p:spPr>
      </p:sp>
      <p:sp>
        <p:nvSpPr>
          <p:cNvPr name="Freeform 5" id="5"/>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31520" y="877863"/>
            <a:ext cx="8290560" cy="5831425"/>
          </a:xfrm>
          <a:prstGeom prst="rect">
            <a:avLst/>
          </a:prstGeom>
        </p:spPr>
        <p:txBody>
          <a:bodyPr anchor="t" rtlCol="false" tIns="0" lIns="0" bIns="0" rIns="0">
            <a:spAutoFit/>
          </a:bodyPr>
          <a:lstStyle/>
          <a:p>
            <a:pPr algn="ctr">
              <a:lnSpc>
                <a:spcPts val="2070"/>
              </a:lnSpc>
            </a:pPr>
            <a:r>
              <a:rPr lang="en-US" b="true" sz="1739">
                <a:solidFill>
                  <a:srgbClr val="FFFFFF"/>
                </a:solidFill>
                <a:latin typeface="Cocomat Pro Bold"/>
                <a:ea typeface="Cocomat Pro Bold"/>
                <a:cs typeface="Cocomat Pro Bold"/>
                <a:sym typeface="Cocomat Pro Bold"/>
              </a:rPr>
              <a:t>Objetivo General</a:t>
            </a:r>
          </a:p>
          <a:p>
            <a:pPr algn="ctr">
              <a:lnSpc>
                <a:spcPts val="1832"/>
              </a:lnSpc>
            </a:pPr>
          </a:p>
          <a:p>
            <a:pPr algn="just">
              <a:lnSpc>
                <a:spcPts val="1832"/>
              </a:lnSpc>
            </a:pPr>
            <a:r>
              <a:rPr lang="en-US" sz="1540">
                <a:solidFill>
                  <a:srgbClr val="FFFFFF"/>
                </a:solidFill>
                <a:latin typeface="Cocomat Pro"/>
                <a:ea typeface="Cocomat Pro"/>
                <a:cs typeface="Cocomat Pro"/>
                <a:sym typeface="Cocomat Pro"/>
              </a:rPr>
              <a:t>Desarrollar un sistema SaaS integral y adaptativo denominado "C T R L más PYMES" que facilite la gestión de ventas, inventario, reportes y soporte técnico en negocios de diverso tamaño dentro de la comunidad, promoviendo su competitividad y sostenibilidad económica.</a:t>
            </a:r>
          </a:p>
          <a:p>
            <a:pPr algn="just">
              <a:lnSpc>
                <a:spcPts val="1911"/>
              </a:lnSpc>
            </a:pPr>
          </a:p>
          <a:p>
            <a:pPr algn="ctr">
              <a:lnSpc>
                <a:spcPts val="2070"/>
              </a:lnSpc>
            </a:pPr>
            <a:r>
              <a:rPr lang="en-US" b="true" sz="1739">
                <a:solidFill>
                  <a:srgbClr val="FFFFFF"/>
                </a:solidFill>
                <a:latin typeface="Cocomat Pro Bold"/>
                <a:ea typeface="Cocomat Pro Bold"/>
                <a:cs typeface="Cocomat Pro Bold"/>
                <a:sym typeface="Cocomat Pro Bold"/>
              </a:rPr>
              <a:t>Objetivos específicos:</a:t>
            </a:r>
          </a:p>
          <a:p>
            <a:pPr algn="just">
              <a:lnSpc>
                <a:spcPts val="2070"/>
              </a:lnSpc>
            </a:pPr>
          </a:p>
          <a:p>
            <a:pPr algn="just" marL="332487" indent="-166244" lvl="1">
              <a:lnSpc>
                <a:spcPts val="1832"/>
              </a:lnSpc>
              <a:buFont typeface="Arial"/>
              <a:buChar char="•"/>
            </a:pPr>
            <a:r>
              <a:rPr lang="en-US" sz="1540">
                <a:solidFill>
                  <a:srgbClr val="FFFFFF"/>
                </a:solidFill>
                <a:latin typeface="Cocomat Pro"/>
                <a:ea typeface="Cocomat Pro"/>
                <a:cs typeface="Cocomat Pro"/>
                <a:sym typeface="Cocomat Pro"/>
              </a:rPr>
              <a:t>Desarrollar una interfaz intuitiva y adaptable para facilitar la adopción de herramientas digitales por parte de los pequeños negocios en distintas comunidades.</a:t>
            </a:r>
          </a:p>
          <a:p>
            <a:pPr algn="just">
              <a:lnSpc>
                <a:spcPts val="1832"/>
              </a:lnSpc>
            </a:pPr>
          </a:p>
          <a:p>
            <a:pPr algn="just" marL="332487" indent="-166244" lvl="1">
              <a:lnSpc>
                <a:spcPts val="1832"/>
              </a:lnSpc>
              <a:buFont typeface="Arial"/>
              <a:buChar char="•"/>
            </a:pPr>
            <a:r>
              <a:rPr lang="en-US" sz="1540">
                <a:solidFill>
                  <a:srgbClr val="FFFFFF"/>
                </a:solidFill>
                <a:latin typeface="Cocomat Pro"/>
                <a:ea typeface="Cocomat Pro"/>
                <a:cs typeface="Cocomat Pro"/>
                <a:sym typeface="Cocomat Pro"/>
              </a:rPr>
              <a:t>Implementar funcionalidades de gestión de ventas, inventario, reportes y soporte técnico, ajustadas a las necesidades de negocios locales de diferentes tamaños.</a:t>
            </a:r>
          </a:p>
          <a:p>
            <a:pPr algn="just">
              <a:lnSpc>
                <a:spcPts val="1832"/>
              </a:lnSpc>
            </a:pPr>
          </a:p>
          <a:p>
            <a:pPr algn="just" marL="332487" indent="-166244" lvl="1">
              <a:lnSpc>
                <a:spcPts val="1832"/>
              </a:lnSpc>
              <a:buFont typeface="Arial"/>
              <a:buChar char="•"/>
            </a:pPr>
            <a:r>
              <a:rPr lang="en-US" sz="1540">
                <a:solidFill>
                  <a:srgbClr val="FFFFFF"/>
                </a:solidFill>
                <a:latin typeface="Cocomat Pro"/>
                <a:ea typeface="Cocomat Pro"/>
                <a:cs typeface="Cocomat Pro"/>
                <a:sym typeface="Cocomat Pro"/>
              </a:rPr>
              <a:t>Garantizar la escalabilidad y seguridad de la plataforma mediante la integración de servicios de Google Cloud Platform.</a:t>
            </a:r>
          </a:p>
          <a:p>
            <a:pPr algn="just">
              <a:lnSpc>
                <a:spcPts val="1832"/>
              </a:lnSpc>
            </a:pPr>
          </a:p>
          <a:p>
            <a:pPr algn="just" marL="332487" indent="-166244" lvl="1">
              <a:lnSpc>
                <a:spcPts val="1832"/>
              </a:lnSpc>
              <a:buFont typeface="Arial"/>
              <a:buChar char="•"/>
            </a:pPr>
            <a:r>
              <a:rPr lang="en-US" sz="1540">
                <a:solidFill>
                  <a:srgbClr val="FFFFFF"/>
                </a:solidFill>
                <a:latin typeface="Cocomat Pro"/>
                <a:ea typeface="Cocomat Pro"/>
                <a:cs typeface="Cocomat Pro"/>
                <a:sym typeface="Cocomat Pro"/>
              </a:rPr>
              <a:t>Proveer documentación clara y accesible para usuarios con diferentes niveles de alfabetización digital.</a:t>
            </a:r>
          </a:p>
          <a:p>
            <a:pPr algn="just">
              <a:lnSpc>
                <a:spcPts val="1832"/>
              </a:lnSpc>
            </a:pPr>
          </a:p>
          <a:p>
            <a:pPr algn="just" marL="332487" indent="-166244" lvl="1">
              <a:lnSpc>
                <a:spcPts val="1832"/>
              </a:lnSpc>
              <a:buFont typeface="Arial"/>
              <a:buChar char="•"/>
            </a:pPr>
            <a:r>
              <a:rPr lang="en-US" sz="1540">
                <a:solidFill>
                  <a:srgbClr val="FFFFFF"/>
                </a:solidFill>
                <a:latin typeface="Cocomat Pro"/>
                <a:ea typeface="Cocomat Pro"/>
                <a:cs typeface="Cocomat Pro"/>
                <a:sym typeface="Cocomat Pro"/>
              </a:rPr>
              <a:t>Fomentar la sostenibilidad económica de los negocios locales, apoyando su capacidad para mantenerse a lo largo del tiempo y contribuir al desarrollo de sus comunidades.</a:t>
            </a:r>
          </a:p>
          <a:p>
            <a:pPr algn="ctr">
              <a:lnSpc>
                <a:spcPts val="191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2712547" y="2370821"/>
            <a:ext cx="3572390" cy="3572390"/>
          </a:xfrm>
          <a:custGeom>
            <a:avLst/>
            <a:gdLst/>
            <a:ahLst/>
            <a:cxnLst/>
            <a:rect r="r" b="b" t="t" l="l"/>
            <a:pathLst>
              <a:path h="3572390" w="3572390">
                <a:moveTo>
                  <a:pt x="0" y="0"/>
                </a:moveTo>
                <a:lnTo>
                  <a:pt x="3572389" y="0"/>
                </a:lnTo>
                <a:lnTo>
                  <a:pt x="3572389"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600959" y="1198195"/>
            <a:ext cx="8382832" cy="2857"/>
          </a:xfrm>
          <a:prstGeom prst="line">
            <a:avLst/>
          </a:prstGeom>
          <a:ln cap="rnd" w="9525">
            <a:solidFill>
              <a:srgbClr val="FFFFFF"/>
            </a:solidFill>
            <a:prstDash val="solid"/>
            <a:headEnd type="none" len="sm" w="sm"/>
            <a:tailEnd type="none" len="sm" w="sm"/>
          </a:ln>
        </p:spPr>
      </p:sp>
      <p:sp>
        <p:nvSpPr>
          <p:cNvPr name="Freeform 4" id="4"/>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00959" y="850226"/>
            <a:ext cx="8412265" cy="347969"/>
          </a:xfrm>
          <a:prstGeom prst="rect">
            <a:avLst/>
          </a:prstGeom>
        </p:spPr>
        <p:txBody>
          <a:bodyPr anchor="t" rtlCol="false" tIns="0" lIns="0" bIns="0" rIns="0">
            <a:spAutoFit/>
          </a:bodyPr>
          <a:lstStyle/>
          <a:p>
            <a:pPr algn="ctr">
              <a:lnSpc>
                <a:spcPts val="2604"/>
              </a:lnSpc>
              <a:spcBef>
                <a:spcPct val="0"/>
              </a:spcBef>
            </a:pPr>
            <a:r>
              <a:rPr lang="en-US" b="true" sz="2578">
                <a:solidFill>
                  <a:srgbClr val="FFFFFF"/>
                </a:solidFill>
                <a:latin typeface="Cocomat Pro Heavy"/>
                <a:ea typeface="Cocomat Pro Heavy"/>
                <a:cs typeface="Cocomat Pro Heavy"/>
                <a:sym typeface="Cocomat Pro Heavy"/>
              </a:rPr>
              <a:t>PROPUESTA DE VALOR</a:t>
            </a:r>
          </a:p>
        </p:txBody>
      </p:sp>
      <p:sp>
        <p:nvSpPr>
          <p:cNvPr name="TextBox 8" id="8"/>
          <p:cNvSpPr txBox="true"/>
          <p:nvPr/>
        </p:nvSpPr>
        <p:spPr>
          <a:xfrm rot="0">
            <a:off x="864566" y="1560310"/>
            <a:ext cx="8288078" cy="1687965"/>
          </a:xfrm>
          <a:prstGeom prst="rect">
            <a:avLst/>
          </a:prstGeom>
        </p:spPr>
        <p:txBody>
          <a:bodyPr anchor="t" rtlCol="false" tIns="0" lIns="0" bIns="0" rIns="0">
            <a:spAutoFit/>
          </a:bodyPr>
          <a:lstStyle/>
          <a:p>
            <a:pPr algn="l" marL="346882" indent="-173441" lvl="1">
              <a:lnSpc>
                <a:spcPts val="1911"/>
              </a:lnSpc>
              <a:buFont typeface="Arial"/>
              <a:buChar char="•"/>
            </a:pPr>
            <a:r>
              <a:rPr lang="en-US" sz="1606" strike="noStrike" u="none">
                <a:solidFill>
                  <a:srgbClr val="FFFFFF"/>
                </a:solidFill>
                <a:latin typeface="Cocomat Pro"/>
                <a:ea typeface="Cocomat Pro"/>
                <a:cs typeface="Cocomat Pro"/>
                <a:sym typeface="Cocomat Pro"/>
              </a:rPr>
              <a:t>Una única aplicación para múltiples clientes.</a:t>
            </a:r>
          </a:p>
          <a:p>
            <a:pPr algn="l">
              <a:lnSpc>
                <a:spcPts val="1911"/>
              </a:lnSpc>
            </a:pPr>
          </a:p>
          <a:p>
            <a:pPr algn="l" marL="346882" indent="-173441" lvl="1">
              <a:lnSpc>
                <a:spcPts val="1911"/>
              </a:lnSpc>
              <a:buFont typeface="Arial"/>
              <a:buChar char="•"/>
            </a:pPr>
            <a:r>
              <a:rPr lang="en-US" sz="1606" strike="noStrike" u="none">
                <a:solidFill>
                  <a:srgbClr val="FFFFFF"/>
                </a:solidFill>
                <a:latin typeface="Cocomat Pro"/>
                <a:ea typeface="Cocomat Pro"/>
                <a:cs typeface="Cocomat Pro"/>
                <a:sym typeface="Cocomat Pro"/>
              </a:rPr>
              <a:t>Planes mensuales, trimestrales y anuales.</a:t>
            </a:r>
          </a:p>
          <a:p>
            <a:pPr algn="l">
              <a:lnSpc>
                <a:spcPts val="1911"/>
              </a:lnSpc>
            </a:pPr>
          </a:p>
          <a:p>
            <a:pPr algn="l" marL="346882" indent="-173441" lvl="1">
              <a:lnSpc>
                <a:spcPts val="1911"/>
              </a:lnSpc>
              <a:buFont typeface="Arial"/>
              <a:buChar char="•"/>
            </a:pPr>
            <a:r>
              <a:rPr lang="en-US" sz="1606" strike="noStrike" u="none">
                <a:solidFill>
                  <a:srgbClr val="FFFFFF"/>
                </a:solidFill>
                <a:latin typeface="Cocomat Pro"/>
                <a:ea typeface="Cocomat Pro"/>
                <a:cs typeface="Cocomat Pro"/>
                <a:sym typeface="Cocomat Pro"/>
              </a:rPr>
              <a:t>Roles de Proveedor, Administrador, Caja e Inventario para un control total.</a:t>
            </a:r>
          </a:p>
          <a:p>
            <a:pPr algn="l">
              <a:lnSpc>
                <a:spcPts val="1911"/>
              </a:lnSpc>
            </a:pPr>
          </a:p>
          <a:p>
            <a:pPr algn="l" marL="346882" indent="-173441" lvl="1">
              <a:lnSpc>
                <a:spcPts val="1911"/>
              </a:lnSpc>
              <a:buFont typeface="Arial"/>
              <a:buChar char="•"/>
            </a:pPr>
            <a:r>
              <a:rPr lang="en-US" sz="1606" strike="noStrike" u="none">
                <a:solidFill>
                  <a:srgbClr val="FFFFFF"/>
                </a:solidFill>
                <a:latin typeface="Cocomat Pro"/>
                <a:ea typeface="Cocomat Pro"/>
                <a:cs typeface="Cocomat Pro"/>
                <a:sym typeface="Cocomat Pro"/>
              </a:rPr>
              <a:t>Cobros recurrentes a través de la API Webpay Oneclick de Transbank.</a:t>
            </a:r>
          </a:p>
        </p:txBody>
      </p:sp>
      <p:sp>
        <p:nvSpPr>
          <p:cNvPr name="TextBox 9" id="9"/>
          <p:cNvSpPr txBox="true"/>
          <p:nvPr/>
        </p:nvSpPr>
        <p:spPr>
          <a:xfrm rot="0">
            <a:off x="1001404" y="4576983"/>
            <a:ext cx="8014402" cy="1926090"/>
          </a:xfrm>
          <a:prstGeom prst="rect">
            <a:avLst/>
          </a:prstGeom>
        </p:spPr>
        <p:txBody>
          <a:bodyPr anchor="t" rtlCol="false" tIns="0" lIns="0" bIns="0" rIns="0">
            <a:spAutoFit/>
          </a:bodyPr>
          <a:lstStyle/>
          <a:p>
            <a:pPr algn="l" marL="346882" indent="-173441" lvl="1">
              <a:lnSpc>
                <a:spcPts val="1911"/>
              </a:lnSpc>
              <a:buFont typeface="Arial"/>
              <a:buChar char="•"/>
            </a:pPr>
            <a:r>
              <a:rPr lang="en-US" sz="1606" strike="noStrike" u="none">
                <a:solidFill>
                  <a:srgbClr val="FFFFFF"/>
                </a:solidFill>
                <a:latin typeface="Cocomat Pro"/>
                <a:ea typeface="Cocomat Pro"/>
                <a:cs typeface="Cocomat Pro"/>
                <a:sym typeface="Cocomat Pro"/>
              </a:rPr>
              <a:t>Ventas: Registro ágil con escáner de código de barras.</a:t>
            </a:r>
          </a:p>
          <a:p>
            <a:pPr algn="l">
              <a:lnSpc>
                <a:spcPts val="1911"/>
              </a:lnSpc>
            </a:pPr>
          </a:p>
          <a:p>
            <a:pPr algn="l" marL="346882" indent="-173441" lvl="1">
              <a:lnSpc>
                <a:spcPts val="1911"/>
              </a:lnSpc>
              <a:buFont typeface="Arial"/>
              <a:buChar char="•"/>
            </a:pPr>
            <a:r>
              <a:rPr lang="en-US" sz="1606" strike="noStrike" u="none">
                <a:solidFill>
                  <a:srgbClr val="FFFFFF"/>
                </a:solidFill>
                <a:latin typeface="Cocomat Pro"/>
                <a:ea typeface="Cocomat Pro"/>
                <a:cs typeface="Cocomat Pro"/>
                <a:sym typeface="Cocomat Pro"/>
              </a:rPr>
              <a:t>Inventario: Alertas de stock bajo y actualización automática.</a:t>
            </a:r>
          </a:p>
          <a:p>
            <a:pPr algn="l">
              <a:lnSpc>
                <a:spcPts val="1911"/>
              </a:lnSpc>
            </a:pPr>
          </a:p>
          <a:p>
            <a:pPr algn="l" marL="346882" indent="-173441" lvl="1">
              <a:lnSpc>
                <a:spcPts val="1911"/>
              </a:lnSpc>
              <a:buFont typeface="Arial"/>
              <a:buChar char="•"/>
            </a:pPr>
            <a:r>
              <a:rPr lang="en-US" sz="1606" strike="noStrike" u="none">
                <a:solidFill>
                  <a:srgbClr val="FFFFFF"/>
                </a:solidFill>
                <a:latin typeface="Cocomat Pro"/>
                <a:ea typeface="Cocomat Pro"/>
                <a:cs typeface="Cocomat Pro"/>
                <a:sym typeface="Cocomat Pro"/>
              </a:rPr>
              <a:t>Dashboards: Dashboards de ventas, inventario y finanzas para cada rol.</a:t>
            </a:r>
          </a:p>
          <a:p>
            <a:pPr algn="l">
              <a:lnSpc>
                <a:spcPts val="1911"/>
              </a:lnSpc>
            </a:pPr>
          </a:p>
          <a:p>
            <a:pPr algn="l" marL="346882" indent="-173441" lvl="1">
              <a:lnSpc>
                <a:spcPts val="1911"/>
              </a:lnSpc>
              <a:buFont typeface="Arial"/>
              <a:buChar char="•"/>
            </a:pPr>
            <a:r>
              <a:rPr lang="en-US" sz="1606" strike="noStrike" u="none">
                <a:solidFill>
                  <a:srgbClr val="FFFFFF"/>
                </a:solidFill>
                <a:latin typeface="Cocomat Pro"/>
                <a:ea typeface="Cocomat Pro"/>
                <a:cs typeface="Cocomat Pro"/>
                <a:sym typeface="Cocomat Pro"/>
              </a:rPr>
              <a:t>Seguridad: Autenticación con Firebase Auth y reglas de seguridad para acceso restringido.</a:t>
            </a:r>
          </a:p>
        </p:txBody>
      </p:sp>
      <p:sp>
        <p:nvSpPr>
          <p:cNvPr name="TextBox 10" id="10"/>
          <p:cNvSpPr txBox="true"/>
          <p:nvPr/>
        </p:nvSpPr>
        <p:spPr>
          <a:xfrm rot="0">
            <a:off x="632973" y="3762625"/>
            <a:ext cx="5850970" cy="355589"/>
          </a:xfrm>
          <a:prstGeom prst="rect">
            <a:avLst/>
          </a:prstGeom>
        </p:spPr>
        <p:txBody>
          <a:bodyPr anchor="t" rtlCol="false" tIns="0" lIns="0" bIns="0" rIns="0">
            <a:spAutoFit/>
          </a:bodyPr>
          <a:lstStyle/>
          <a:p>
            <a:pPr algn="ctr" marL="0" indent="0" lvl="0">
              <a:lnSpc>
                <a:spcPts val="2604"/>
              </a:lnSpc>
              <a:spcBef>
                <a:spcPct val="0"/>
              </a:spcBef>
            </a:pPr>
            <a:r>
              <a:rPr lang="en-US" b="true" sz="2578" strike="noStrike" u="none">
                <a:solidFill>
                  <a:srgbClr val="FFFFFF"/>
                </a:solidFill>
                <a:latin typeface="Cocomat Pro Heavy"/>
                <a:ea typeface="Cocomat Pro Heavy"/>
                <a:cs typeface="Cocomat Pro Heavy"/>
                <a:sym typeface="Cocomat Pro Heavy"/>
              </a:rPr>
              <a:t>FUNCIONALIDADES PRINCIPALES</a:t>
            </a:r>
          </a:p>
        </p:txBody>
      </p:sp>
      <p:sp>
        <p:nvSpPr>
          <p:cNvPr name="AutoShape 11" id="11"/>
          <p:cNvSpPr/>
          <p:nvPr/>
        </p:nvSpPr>
        <p:spPr>
          <a:xfrm>
            <a:off x="632971" y="4108690"/>
            <a:ext cx="5805831" cy="9525"/>
          </a:xfrm>
          <a:prstGeom prst="line">
            <a:avLst/>
          </a:prstGeom>
          <a:ln cap="rnd" w="9525">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Freeform 2" id="2"/>
          <p:cNvSpPr/>
          <p:nvPr/>
        </p:nvSpPr>
        <p:spPr>
          <a:xfrm flipH="false" flipV="false" rot="0">
            <a:off x="-2744562" y="165049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731520" y="350328"/>
            <a:ext cx="6651565" cy="381192"/>
          </a:xfrm>
          <a:prstGeom prst="rect">
            <a:avLst/>
          </a:prstGeom>
        </p:spPr>
        <p:txBody>
          <a:bodyPr anchor="t" rtlCol="false" tIns="0" lIns="0" bIns="0" rIns="0">
            <a:spAutoFit/>
          </a:bodyPr>
          <a:lstStyle/>
          <a:p>
            <a:pPr algn="l" marL="0" indent="0" lvl="0">
              <a:lnSpc>
                <a:spcPts val="2700"/>
              </a:lnSpc>
              <a:spcBef>
                <a:spcPct val="0"/>
              </a:spcBef>
            </a:pPr>
            <a:r>
              <a:rPr lang="en-US" b="true" sz="2673">
                <a:solidFill>
                  <a:srgbClr val="94D2BD"/>
                </a:solidFill>
                <a:latin typeface="Cocomat Pro Heavy"/>
                <a:ea typeface="Cocomat Pro Heavy"/>
                <a:cs typeface="Cocomat Pro Heavy"/>
                <a:sym typeface="Cocomat Pro Heavy"/>
              </a:rPr>
              <a:t>FUNCIONALIDADES</a:t>
            </a:r>
          </a:p>
        </p:txBody>
      </p:sp>
      <p:graphicFrame>
        <p:nvGraphicFramePr>
          <p:cNvPr name="Object 7" id="7"/>
          <p:cNvGraphicFramePr/>
          <p:nvPr/>
        </p:nvGraphicFramePr>
        <p:xfrm>
          <a:off x="186420" y="887388"/>
          <a:ext cx="10287000" cy="5867400"/>
        </p:xfrm>
        <a:graphic>
          <a:graphicData uri="http://schemas.openxmlformats.org/presentationml/2006/ole">
            <p:oleObj imgW="12344400" imgH="7924800" r:id="rId11" progId="Excel.Sheet.12" name="Worksheet">
              <p:embed/>
              <p:pic>
                <p:nvPicPr>
                  <p:cNvPr name="" id="0"/>
                  <p:cNvPicPr/>
                  <p:nvPr/>
                </p:nvPicPr>
                <p:blipFill>
                  <a:blip r:embed="rId10"/>
                  <a:stretch>
                    <a:fillRect/>
                  </a:stretch>
                </p:blipFill>
                <p:spPr>
                  <a:xfrm>
                    <a:off x="1270000" y="1270000"/>
                    <a:ext cx="1270000" cy="1270000"/>
                  </a:xfrm>
                  <a:prstGeom prst="rect"/>
                </p:spPr>
              </p:pic>
            </p:oleObj>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44562" y="165049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731520" y="518405"/>
            <a:ext cx="6316733" cy="483380"/>
          </a:xfrm>
          <a:prstGeom prst="rect">
            <a:avLst/>
          </a:prstGeom>
        </p:spPr>
        <p:txBody>
          <a:bodyPr anchor="t" rtlCol="false" tIns="0" lIns="0" bIns="0" rIns="0">
            <a:spAutoFit/>
          </a:bodyPr>
          <a:lstStyle/>
          <a:p>
            <a:pPr algn="l" marL="0" indent="0" lvl="0">
              <a:lnSpc>
                <a:spcPts val="3555"/>
              </a:lnSpc>
              <a:spcBef>
                <a:spcPct val="0"/>
              </a:spcBef>
            </a:pPr>
            <a:r>
              <a:rPr lang="en-US" b="true" sz="3520">
                <a:solidFill>
                  <a:srgbClr val="005F73"/>
                </a:solidFill>
                <a:latin typeface="Cocomat Pro Heavy"/>
                <a:ea typeface="Cocomat Pro Heavy"/>
                <a:cs typeface="Cocomat Pro Heavy"/>
                <a:sym typeface="Cocomat Pro Heavy"/>
              </a:rPr>
              <a:t>HISTORIAS DE USUARIO</a:t>
            </a:r>
          </a:p>
        </p:txBody>
      </p:sp>
      <p:graphicFrame>
        <p:nvGraphicFramePr>
          <p:cNvPr name="Object 7" id="7"/>
          <p:cNvGraphicFramePr/>
          <p:nvPr/>
        </p:nvGraphicFramePr>
        <p:xfrm>
          <a:off x="731520" y="1234960"/>
          <a:ext cx="8867775" cy="2409825"/>
        </p:xfrm>
        <a:graphic>
          <a:graphicData uri="http://schemas.openxmlformats.org/presentationml/2006/ole">
            <p:oleObj imgW="10629900" imgH="4178300" r:id="rId11" progId="Excel.Sheet.12" name="Worksheet">
              <p:embed/>
              <p:pic>
                <p:nvPicPr>
                  <p:cNvPr name="" id="0"/>
                  <p:cNvPicPr/>
                  <p:nvPr/>
                </p:nvPicPr>
                <p:blipFill>
                  <a:blip r:embed="rId10"/>
                  <a:stretch>
                    <a:fillRect/>
                  </a:stretch>
                </p:blipFill>
                <p:spPr>
                  <a:xfrm>
                    <a:off x="1270000" y="1270000"/>
                    <a:ext cx="1270000" cy="1270000"/>
                  </a:xfrm>
                  <a:prstGeom prst="rect"/>
                </p:spPr>
              </p:pic>
            </p:oleObj>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44562" y="1650496"/>
            <a:ext cx="3572390" cy="3572390"/>
          </a:xfrm>
          <a:custGeom>
            <a:avLst/>
            <a:gdLst/>
            <a:ahLst/>
            <a:cxnLst/>
            <a:rect r="r" b="b" t="t" l="l"/>
            <a:pathLst>
              <a:path h="3572390" w="3572390">
                <a:moveTo>
                  <a:pt x="0" y="0"/>
                </a:moveTo>
                <a:lnTo>
                  <a:pt x="3572390" y="0"/>
                </a:lnTo>
                <a:lnTo>
                  <a:pt x="3572390" y="3572390"/>
                </a:lnTo>
                <a:lnTo>
                  <a:pt x="0" y="35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70669" y="-1650496"/>
            <a:ext cx="3300993" cy="3300993"/>
          </a:xfrm>
          <a:custGeom>
            <a:avLst/>
            <a:gdLst/>
            <a:ahLst/>
            <a:cxnLst/>
            <a:rect r="r" b="b" t="t" l="l"/>
            <a:pathLst>
              <a:path h="3300993" w="3300993">
                <a:moveTo>
                  <a:pt x="0" y="0"/>
                </a:moveTo>
                <a:lnTo>
                  <a:pt x="3300993" y="0"/>
                </a:lnTo>
                <a:lnTo>
                  <a:pt x="3300993" y="3300992"/>
                </a:lnTo>
                <a:lnTo>
                  <a:pt x="0" y="3300992"/>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21564" y="5222886"/>
            <a:ext cx="3300993" cy="3300993"/>
          </a:xfrm>
          <a:custGeom>
            <a:avLst/>
            <a:gdLst/>
            <a:ahLst/>
            <a:cxnLst/>
            <a:rect r="r" b="b" t="t" l="l"/>
            <a:pathLst>
              <a:path h="3300993" w="3300993">
                <a:moveTo>
                  <a:pt x="0" y="0"/>
                </a:moveTo>
                <a:lnTo>
                  <a:pt x="3300993" y="0"/>
                </a:lnTo>
                <a:lnTo>
                  <a:pt x="3300993" y="3300993"/>
                </a:lnTo>
                <a:lnTo>
                  <a:pt x="0" y="330099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30382" y="-1313943"/>
            <a:ext cx="4402662" cy="4402662"/>
          </a:xfrm>
          <a:custGeom>
            <a:avLst/>
            <a:gdLst/>
            <a:ahLst/>
            <a:cxnLst/>
            <a:rect r="r" b="b" t="t" l="l"/>
            <a:pathLst>
              <a:path h="4402662" w="4402662">
                <a:moveTo>
                  <a:pt x="0" y="0"/>
                </a:moveTo>
                <a:lnTo>
                  <a:pt x="4402662" y="0"/>
                </a:lnTo>
                <a:lnTo>
                  <a:pt x="4402662" y="4402662"/>
                </a:lnTo>
                <a:lnTo>
                  <a:pt x="0" y="4402662"/>
                </a:lnTo>
                <a:lnTo>
                  <a:pt x="0" y="0"/>
                </a:lnTo>
                <a:close/>
              </a:path>
            </a:pathLst>
          </a:custGeom>
          <a:blipFill>
            <a:blip r:embed="rId8">
              <a:alphaModFix amt="61000"/>
              <a:extLst>
                <a:ext uri="{96DAC541-7B7A-43D3-8B79-37D633B846F1}">
                  <asvg:svgBlip xmlns:asvg="http://schemas.microsoft.com/office/drawing/2016/SVG/main" r:embed="rId9"/>
                </a:ext>
              </a:extLst>
            </a:blip>
            <a:stretch>
              <a:fillRect l="0" t="0" r="0" b="0"/>
            </a:stretch>
          </a:blipFill>
        </p:spPr>
      </p:sp>
      <p:graphicFrame>
        <p:nvGraphicFramePr>
          <p:cNvPr name="Object 6" id="6"/>
          <p:cNvGraphicFramePr/>
          <p:nvPr/>
        </p:nvGraphicFramePr>
        <p:xfrm>
          <a:off x="827828" y="731520"/>
          <a:ext cx="5629275" cy="3352800"/>
        </p:xfrm>
        <a:graphic>
          <a:graphicData uri="http://schemas.openxmlformats.org/presentationml/2006/ole">
            <p:oleObj imgW="6743700" imgH="4470400" r:id="rId11" progId="Excel.Sheet.12" name="Worksheet">
              <p:embed/>
              <p:pic>
                <p:nvPicPr>
                  <p:cNvPr name="" id="0"/>
                  <p:cNvPicPr/>
                  <p:nvPr/>
                </p:nvPicPr>
                <p:blipFill>
                  <a:blip r:embed="rId10"/>
                  <a:stretch>
                    <a:fillRect/>
                  </a:stretch>
                </p:blipFill>
                <p:spPr>
                  <a:xfrm>
                    <a:off x="1270000" y="1270000"/>
                    <a:ext cx="1270000" cy="1270000"/>
                  </a:xfrm>
                  <a:prstGeom prst="rect"/>
                </p:spPr>
              </p:pic>
            </p:oleObj>
          </a:graphicData>
        </a:graphic>
      </p:graphicFrame>
      <p:sp>
        <p:nvSpPr>
          <p:cNvPr name="Freeform 7" id="7"/>
          <p:cNvSpPr/>
          <p:nvPr/>
        </p:nvSpPr>
        <p:spPr>
          <a:xfrm flipH="false" flipV="false" rot="0">
            <a:off x="827828" y="3784314"/>
            <a:ext cx="8194252" cy="3277701"/>
          </a:xfrm>
          <a:custGeom>
            <a:avLst/>
            <a:gdLst/>
            <a:ahLst/>
            <a:cxnLst/>
            <a:rect r="r" b="b" t="t" l="l"/>
            <a:pathLst>
              <a:path h="3277701" w="8194252">
                <a:moveTo>
                  <a:pt x="0" y="0"/>
                </a:moveTo>
                <a:lnTo>
                  <a:pt x="8194252" y="0"/>
                </a:lnTo>
                <a:lnTo>
                  <a:pt x="8194252" y="3277701"/>
                </a:lnTo>
                <a:lnTo>
                  <a:pt x="0" y="3277701"/>
                </a:lnTo>
                <a:lnTo>
                  <a:pt x="0" y="0"/>
                </a:lnTo>
                <a:close/>
              </a:path>
            </a:pathLst>
          </a:custGeom>
          <a:blipFill>
            <a:blip r:embed="rId12"/>
            <a:stretch>
              <a:fillRect l="0" t="0" r="0" b="0"/>
            </a:stretch>
          </a:blipFill>
        </p:spPr>
      </p:sp>
      <p:sp>
        <p:nvSpPr>
          <p:cNvPr name="TextBox 8" id="8"/>
          <p:cNvSpPr txBox="true"/>
          <p:nvPr/>
        </p:nvSpPr>
        <p:spPr>
          <a:xfrm rot="0">
            <a:off x="731520" y="248140"/>
            <a:ext cx="7979166" cy="484903"/>
          </a:xfrm>
          <a:prstGeom prst="rect">
            <a:avLst/>
          </a:prstGeom>
        </p:spPr>
        <p:txBody>
          <a:bodyPr anchor="t" rtlCol="false" tIns="0" lIns="0" bIns="0" rIns="0">
            <a:spAutoFit/>
          </a:bodyPr>
          <a:lstStyle/>
          <a:p>
            <a:pPr algn="l" marL="0" indent="0" lvl="0">
              <a:lnSpc>
                <a:spcPts val="3555"/>
              </a:lnSpc>
              <a:spcBef>
                <a:spcPct val="0"/>
              </a:spcBef>
            </a:pPr>
            <a:r>
              <a:rPr lang="en-US" b="true" sz="3520">
                <a:solidFill>
                  <a:srgbClr val="005F73"/>
                </a:solidFill>
                <a:latin typeface="Cocomat Pro Heavy"/>
                <a:ea typeface="Cocomat Pro Heavy"/>
                <a:cs typeface="Cocomat Pro Heavy"/>
                <a:sym typeface="Cocomat Pro Heavy"/>
              </a:rPr>
              <a:t>PLANIFICACIÓN SCRUM+KANBAN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DAGyJFN-EyY</dc:identifier>
  <dcterms:modified xsi:type="dcterms:W3CDTF">2011-08-01T06:04:30Z</dcterms:modified>
  <cp:revision>1</cp:revision>
  <dc:title>Base de Propuesta de Proyecto</dc:title>
</cp:coreProperties>
</file>